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62" r:id="rId3"/>
    <p:sldId id="653" r:id="rId4"/>
    <p:sldId id="654" r:id="rId5"/>
    <p:sldId id="656" r:id="rId6"/>
    <p:sldId id="657" r:id="rId7"/>
    <p:sldId id="658" r:id="rId8"/>
    <p:sldId id="655" r:id="rId9"/>
    <p:sldId id="660" r:id="rId10"/>
    <p:sldId id="659" r:id="rId11"/>
    <p:sldId id="661" r:id="rId12"/>
    <p:sldId id="662" r:id="rId13"/>
    <p:sldId id="664" r:id="rId14"/>
    <p:sldId id="665" r:id="rId15"/>
    <p:sldId id="666" r:id="rId16"/>
    <p:sldId id="670" r:id="rId17"/>
    <p:sldId id="671" r:id="rId18"/>
    <p:sldId id="673" r:id="rId19"/>
    <p:sldId id="674" r:id="rId20"/>
    <p:sldId id="675" r:id="rId21"/>
    <p:sldId id="676" r:id="rId22"/>
    <p:sldId id="646" r:id="rId23"/>
  </p:sldIdLst>
  <p:sldSz cx="12192000" cy="685800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583"/>
    <a:srgbClr val="ADD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7" autoAdjust="0"/>
    <p:restoredTop sz="94249" autoAdjust="0"/>
  </p:normalViewPr>
  <p:slideViewPr>
    <p:cSldViewPr snapToGrid="0" showGuides="1">
      <p:cViewPr>
        <p:scale>
          <a:sx n="71" d="100"/>
          <a:sy n="71" d="100"/>
        </p:scale>
        <p:origin x="996" y="54"/>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070BD3C-D559-4A71-B5D9-1D97496A41C2}" type="datetimeFigureOut">
              <a:rPr lang="es-MX" smtClean="0"/>
              <a:t>09/12/2019</a:t>
            </a:fld>
            <a:endParaRPr lang="es-MX"/>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2BB9DA8-7D4E-4D9E-A676-BD8623A82FC0}" type="slidenum">
              <a:rPr lang="es-MX" smtClean="0"/>
              <a:t>‹Nº›</a:t>
            </a:fld>
            <a:endParaRPr lang="es-MX"/>
          </a:p>
        </p:txBody>
      </p:sp>
    </p:spTree>
    <p:extLst>
      <p:ext uri="{BB962C8B-B14F-4D97-AF65-F5344CB8AC3E}">
        <p14:creationId xmlns:p14="http://schemas.microsoft.com/office/powerpoint/2010/main" val="55502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a:t>
            </a:fld>
            <a:endParaRPr lang="es-MX"/>
          </a:p>
        </p:txBody>
      </p:sp>
    </p:spTree>
    <p:extLst>
      <p:ext uri="{BB962C8B-B14F-4D97-AF65-F5344CB8AC3E}">
        <p14:creationId xmlns:p14="http://schemas.microsoft.com/office/powerpoint/2010/main" val="251995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11</a:t>
            </a:fld>
            <a:endParaRPr lang="es-MX"/>
          </a:p>
        </p:txBody>
      </p:sp>
    </p:spTree>
    <p:extLst>
      <p:ext uri="{BB962C8B-B14F-4D97-AF65-F5344CB8AC3E}">
        <p14:creationId xmlns:p14="http://schemas.microsoft.com/office/powerpoint/2010/main" val="117739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12</a:t>
            </a:fld>
            <a:endParaRPr lang="es-MX"/>
          </a:p>
        </p:txBody>
      </p:sp>
    </p:spTree>
    <p:extLst>
      <p:ext uri="{BB962C8B-B14F-4D97-AF65-F5344CB8AC3E}">
        <p14:creationId xmlns:p14="http://schemas.microsoft.com/office/powerpoint/2010/main" val="113224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13</a:t>
            </a:fld>
            <a:endParaRPr lang="es-MX"/>
          </a:p>
        </p:txBody>
      </p:sp>
    </p:spTree>
    <p:extLst>
      <p:ext uri="{BB962C8B-B14F-4D97-AF65-F5344CB8AC3E}">
        <p14:creationId xmlns:p14="http://schemas.microsoft.com/office/powerpoint/2010/main" val="24476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14</a:t>
            </a:fld>
            <a:endParaRPr lang="es-MX"/>
          </a:p>
        </p:txBody>
      </p:sp>
    </p:spTree>
    <p:extLst>
      <p:ext uri="{BB962C8B-B14F-4D97-AF65-F5344CB8AC3E}">
        <p14:creationId xmlns:p14="http://schemas.microsoft.com/office/powerpoint/2010/main" val="303739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15</a:t>
            </a:fld>
            <a:endParaRPr lang="es-MX"/>
          </a:p>
        </p:txBody>
      </p:sp>
    </p:spTree>
    <p:extLst>
      <p:ext uri="{BB962C8B-B14F-4D97-AF65-F5344CB8AC3E}">
        <p14:creationId xmlns:p14="http://schemas.microsoft.com/office/powerpoint/2010/main" val="416397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16</a:t>
            </a:fld>
            <a:endParaRPr lang="es-MX"/>
          </a:p>
        </p:txBody>
      </p:sp>
    </p:spTree>
    <p:extLst>
      <p:ext uri="{BB962C8B-B14F-4D97-AF65-F5344CB8AC3E}">
        <p14:creationId xmlns:p14="http://schemas.microsoft.com/office/powerpoint/2010/main" val="81992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17</a:t>
            </a:fld>
            <a:endParaRPr lang="es-MX"/>
          </a:p>
        </p:txBody>
      </p:sp>
    </p:spTree>
    <p:extLst>
      <p:ext uri="{BB962C8B-B14F-4D97-AF65-F5344CB8AC3E}">
        <p14:creationId xmlns:p14="http://schemas.microsoft.com/office/powerpoint/2010/main" val="172951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18</a:t>
            </a:fld>
            <a:endParaRPr lang="es-MX"/>
          </a:p>
        </p:txBody>
      </p:sp>
    </p:spTree>
    <p:extLst>
      <p:ext uri="{BB962C8B-B14F-4D97-AF65-F5344CB8AC3E}">
        <p14:creationId xmlns:p14="http://schemas.microsoft.com/office/powerpoint/2010/main" val="148302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19</a:t>
            </a:fld>
            <a:endParaRPr lang="es-MX"/>
          </a:p>
        </p:txBody>
      </p:sp>
    </p:spTree>
    <p:extLst>
      <p:ext uri="{BB962C8B-B14F-4D97-AF65-F5344CB8AC3E}">
        <p14:creationId xmlns:p14="http://schemas.microsoft.com/office/powerpoint/2010/main" val="149517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20</a:t>
            </a:fld>
            <a:endParaRPr lang="es-MX"/>
          </a:p>
        </p:txBody>
      </p:sp>
    </p:spTree>
    <p:extLst>
      <p:ext uri="{BB962C8B-B14F-4D97-AF65-F5344CB8AC3E}">
        <p14:creationId xmlns:p14="http://schemas.microsoft.com/office/powerpoint/2010/main" val="79706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3</a:t>
            </a:fld>
            <a:endParaRPr lang="es-MX"/>
          </a:p>
        </p:txBody>
      </p:sp>
    </p:spTree>
    <p:extLst>
      <p:ext uri="{BB962C8B-B14F-4D97-AF65-F5344CB8AC3E}">
        <p14:creationId xmlns:p14="http://schemas.microsoft.com/office/powerpoint/2010/main" val="1459485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21</a:t>
            </a:fld>
            <a:endParaRPr lang="es-MX"/>
          </a:p>
        </p:txBody>
      </p:sp>
    </p:spTree>
    <p:extLst>
      <p:ext uri="{BB962C8B-B14F-4D97-AF65-F5344CB8AC3E}">
        <p14:creationId xmlns:p14="http://schemas.microsoft.com/office/powerpoint/2010/main" val="5339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4</a:t>
            </a:fld>
            <a:endParaRPr lang="es-MX"/>
          </a:p>
        </p:txBody>
      </p:sp>
    </p:spTree>
    <p:extLst>
      <p:ext uri="{BB962C8B-B14F-4D97-AF65-F5344CB8AC3E}">
        <p14:creationId xmlns:p14="http://schemas.microsoft.com/office/powerpoint/2010/main" val="260641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5</a:t>
            </a:fld>
            <a:endParaRPr lang="es-MX"/>
          </a:p>
        </p:txBody>
      </p:sp>
    </p:spTree>
    <p:extLst>
      <p:ext uri="{BB962C8B-B14F-4D97-AF65-F5344CB8AC3E}">
        <p14:creationId xmlns:p14="http://schemas.microsoft.com/office/powerpoint/2010/main" val="216939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6</a:t>
            </a:fld>
            <a:endParaRPr lang="es-MX"/>
          </a:p>
        </p:txBody>
      </p:sp>
    </p:spTree>
    <p:extLst>
      <p:ext uri="{BB962C8B-B14F-4D97-AF65-F5344CB8AC3E}">
        <p14:creationId xmlns:p14="http://schemas.microsoft.com/office/powerpoint/2010/main" val="31736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7</a:t>
            </a:fld>
            <a:endParaRPr lang="es-MX"/>
          </a:p>
        </p:txBody>
      </p:sp>
    </p:spTree>
    <p:extLst>
      <p:ext uri="{BB962C8B-B14F-4D97-AF65-F5344CB8AC3E}">
        <p14:creationId xmlns:p14="http://schemas.microsoft.com/office/powerpoint/2010/main" val="16625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8</a:t>
            </a:fld>
            <a:endParaRPr lang="es-MX"/>
          </a:p>
        </p:txBody>
      </p:sp>
    </p:spTree>
    <p:extLst>
      <p:ext uri="{BB962C8B-B14F-4D97-AF65-F5344CB8AC3E}">
        <p14:creationId xmlns:p14="http://schemas.microsoft.com/office/powerpoint/2010/main" val="417061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9</a:t>
            </a:fld>
            <a:endParaRPr lang="es-MX"/>
          </a:p>
        </p:txBody>
      </p:sp>
    </p:spTree>
    <p:extLst>
      <p:ext uri="{BB962C8B-B14F-4D97-AF65-F5344CB8AC3E}">
        <p14:creationId xmlns:p14="http://schemas.microsoft.com/office/powerpoint/2010/main" val="78812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2BB9DA8-7D4E-4D9E-A676-BD8623A82FC0}" type="slidenum">
              <a:rPr lang="es-MX" smtClean="0"/>
              <a:t>10</a:t>
            </a:fld>
            <a:endParaRPr lang="es-MX"/>
          </a:p>
        </p:txBody>
      </p:sp>
    </p:spTree>
    <p:extLst>
      <p:ext uri="{BB962C8B-B14F-4D97-AF65-F5344CB8AC3E}">
        <p14:creationId xmlns:p14="http://schemas.microsoft.com/office/powerpoint/2010/main" val="64112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0E78E-8B36-43A0-9DEC-50065B99F2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2105454-1ED6-4D1E-9696-9653F1810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C1A91F7-E693-4A47-9EB8-A1F0C56AC0DC}"/>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5" name="Marcador de pie de página 4">
            <a:extLst>
              <a:ext uri="{FF2B5EF4-FFF2-40B4-BE49-F238E27FC236}">
                <a16:creationId xmlns:a16="http://schemas.microsoft.com/office/drawing/2014/main" id="{470CDB45-7C01-45F1-9559-4C92AD3B4E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C7F33A4-1A84-4111-B2B6-CE634C8E54E2}"/>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412008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C23F6-63D8-46E4-AD2B-CB6E84EC94E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BD27467-DD48-4FB6-A5AD-A686D6FDFCC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C42933-566D-474F-8157-3D9902A1C94E}"/>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5" name="Marcador de pie de página 4">
            <a:extLst>
              <a:ext uri="{FF2B5EF4-FFF2-40B4-BE49-F238E27FC236}">
                <a16:creationId xmlns:a16="http://schemas.microsoft.com/office/drawing/2014/main" id="{97448A10-0E7C-4DDF-B96A-449555DD50D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2E66A1-D924-4354-95E3-0F72A8FCD211}"/>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425935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130CD4-C7A2-46FA-8591-7587A4E6DF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D6CC0DA-0046-452C-BDDD-32B902B4053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A5F5C0-BA4B-4633-9886-E1924F89AB43}"/>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5" name="Marcador de pie de página 4">
            <a:extLst>
              <a:ext uri="{FF2B5EF4-FFF2-40B4-BE49-F238E27FC236}">
                <a16:creationId xmlns:a16="http://schemas.microsoft.com/office/drawing/2014/main" id="{EE35C64E-4C6E-4D93-AE07-CC0B5CD3C9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568F446-DC20-4A88-9A50-6ED987ED4876}"/>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5649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41C2E-8E02-476C-A291-CFAB2C14D45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DCA58A5-76D4-4A06-871F-D57C17F801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335604C-4DE3-4B17-B073-8035701736ED}"/>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5" name="Marcador de pie de página 4">
            <a:extLst>
              <a:ext uri="{FF2B5EF4-FFF2-40B4-BE49-F238E27FC236}">
                <a16:creationId xmlns:a16="http://schemas.microsoft.com/office/drawing/2014/main" id="{4F6AE745-E98B-4F03-9285-70FBCF7024F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E4E9A0-8D16-4479-AC8B-3167C40B0AB6}"/>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197949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59DFD-BA2E-4C31-9EA2-992FD98EE82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5B3758A-658A-4EA1-BD17-C343446B4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3E76BC-AAEB-401C-B1F9-A4479A8171A9}"/>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5" name="Marcador de pie de página 4">
            <a:extLst>
              <a:ext uri="{FF2B5EF4-FFF2-40B4-BE49-F238E27FC236}">
                <a16:creationId xmlns:a16="http://schemas.microsoft.com/office/drawing/2014/main" id="{C52AF1BA-5FEB-4413-869F-5D0F738E3C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44EF190-1EAA-404B-8B6D-40079B31857B}"/>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180525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728C5-E1EC-40D4-B4E9-7E696508BE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02EFA73-4D03-455F-8AD6-2B5E210B73C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773EEB8-6525-409F-BBD2-C0D1167A3A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1EDDD47-A5BF-4C1B-9CE3-86FFBC1358F3}"/>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6" name="Marcador de pie de página 5">
            <a:extLst>
              <a:ext uri="{FF2B5EF4-FFF2-40B4-BE49-F238E27FC236}">
                <a16:creationId xmlns:a16="http://schemas.microsoft.com/office/drawing/2014/main" id="{97BCE13A-0D79-455E-AAC7-C6406C0392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1644926-C69D-4154-A4E5-772314149259}"/>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42314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54365-50BA-42D8-8360-82CF6AF126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0205290-B36D-460D-984A-FD414469F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2FC7D42-A2C2-41E7-95F9-140D3AF812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9C042D6-F20B-40B5-B254-803F361B2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EE91BC-D67D-4CD7-A08C-DECB2EE363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FBDD912-E435-47E3-BC55-96634D0DFD0F}"/>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8" name="Marcador de pie de página 7">
            <a:extLst>
              <a:ext uri="{FF2B5EF4-FFF2-40B4-BE49-F238E27FC236}">
                <a16:creationId xmlns:a16="http://schemas.microsoft.com/office/drawing/2014/main" id="{1A782FE2-4410-4378-A33C-E99FCB3A2FF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D2B8C20-658E-4889-A2D3-6752191C5586}"/>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6073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19AD5-367F-4401-A910-D321D36F42D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5156699-381A-4EEA-A5E8-F8769C00DD5C}"/>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4" name="Marcador de pie de página 3">
            <a:extLst>
              <a:ext uri="{FF2B5EF4-FFF2-40B4-BE49-F238E27FC236}">
                <a16:creationId xmlns:a16="http://schemas.microsoft.com/office/drawing/2014/main" id="{1BE4050D-A527-44D5-AA5A-B0DA3EF8AC9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B9AD63F-7F95-4516-B9EA-CB3FF5E1A7D9}"/>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224796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5FEA4D-4782-4E64-B856-EE128032059D}"/>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3" name="Marcador de pie de página 2">
            <a:extLst>
              <a:ext uri="{FF2B5EF4-FFF2-40B4-BE49-F238E27FC236}">
                <a16:creationId xmlns:a16="http://schemas.microsoft.com/office/drawing/2014/main" id="{6F7B6931-AF28-46A8-8497-D9605F773A2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12221BD-7D25-428F-AE36-47764DB706E7}"/>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207504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A3BCF-1559-4D63-B131-4C1FD65FA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0A6D072-3CD8-4C61-B336-F3FCD1CE1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10D8D40-8508-4177-B056-352D62483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7A0218-F957-4F4D-B725-B880B4712B3B}"/>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6" name="Marcador de pie de página 5">
            <a:extLst>
              <a:ext uri="{FF2B5EF4-FFF2-40B4-BE49-F238E27FC236}">
                <a16:creationId xmlns:a16="http://schemas.microsoft.com/office/drawing/2014/main" id="{30234CC3-C3C7-40D7-9D51-72BB52835C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CA876B7-D4FA-436E-8067-6BEB22E1EDBE}"/>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38668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737A5-2C8F-4749-9394-4E70D71D7B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5A901DE-C4DA-42D4-A755-7BBCBF73E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3AD30C9-A7E5-451C-B3E5-941FC6705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318931-6C9E-40BC-BB81-D68F4DBF8AC4}"/>
              </a:ext>
            </a:extLst>
          </p:cNvPr>
          <p:cNvSpPr>
            <a:spLocks noGrp="1"/>
          </p:cNvSpPr>
          <p:nvPr>
            <p:ph type="dt" sz="half" idx="10"/>
          </p:nvPr>
        </p:nvSpPr>
        <p:spPr/>
        <p:txBody>
          <a:bodyPr/>
          <a:lstStyle/>
          <a:p>
            <a:fld id="{85346499-844B-4C32-A434-605FD46E6594}" type="datetimeFigureOut">
              <a:rPr lang="es-MX" smtClean="0"/>
              <a:t>09/12/2019</a:t>
            </a:fld>
            <a:endParaRPr lang="es-MX"/>
          </a:p>
        </p:txBody>
      </p:sp>
      <p:sp>
        <p:nvSpPr>
          <p:cNvPr id="6" name="Marcador de pie de página 5">
            <a:extLst>
              <a:ext uri="{FF2B5EF4-FFF2-40B4-BE49-F238E27FC236}">
                <a16:creationId xmlns:a16="http://schemas.microsoft.com/office/drawing/2014/main" id="{7D17E237-9CFA-4376-B828-0FF1A652C32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582B2E-7612-4AFB-8AB9-C227187FF6ED}"/>
              </a:ext>
            </a:extLst>
          </p:cNvPr>
          <p:cNvSpPr>
            <a:spLocks noGrp="1"/>
          </p:cNvSpPr>
          <p:nvPr>
            <p:ph type="sldNum" sz="quarter" idx="12"/>
          </p:nvPr>
        </p:nvSpPr>
        <p:spPr/>
        <p:txBody>
          <a:bodyPr/>
          <a:lstStyle/>
          <a:p>
            <a:fld id="{C2A83AEE-2F17-4634-9AFE-BFA835071F3F}" type="slidenum">
              <a:rPr lang="es-MX" smtClean="0"/>
              <a:t>‹Nº›</a:t>
            </a:fld>
            <a:endParaRPr lang="es-MX"/>
          </a:p>
        </p:txBody>
      </p:sp>
    </p:spTree>
    <p:extLst>
      <p:ext uri="{BB962C8B-B14F-4D97-AF65-F5344CB8AC3E}">
        <p14:creationId xmlns:p14="http://schemas.microsoft.com/office/powerpoint/2010/main" val="104005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564FACD-4F3F-4590-8D99-83A250301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D921CF2-11A5-4DA4-AC25-483C37F26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37E707E-533C-4511-AB54-D21BBD143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46499-844B-4C32-A434-605FD46E6594}" type="datetimeFigureOut">
              <a:rPr lang="es-MX" smtClean="0"/>
              <a:t>09/12/2019</a:t>
            </a:fld>
            <a:endParaRPr lang="es-MX"/>
          </a:p>
        </p:txBody>
      </p:sp>
      <p:sp>
        <p:nvSpPr>
          <p:cNvPr id="5" name="Marcador de pie de página 4">
            <a:extLst>
              <a:ext uri="{FF2B5EF4-FFF2-40B4-BE49-F238E27FC236}">
                <a16:creationId xmlns:a16="http://schemas.microsoft.com/office/drawing/2014/main" id="{E453F25A-BCCF-4F37-A144-3B393D5942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8A2D2DA-F23D-4E04-867A-24AEEAB43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83AEE-2F17-4634-9AFE-BFA835071F3F}" type="slidenum">
              <a:rPr lang="es-MX" smtClean="0"/>
              <a:t>‹Nº›</a:t>
            </a:fld>
            <a:endParaRPr lang="es-MX"/>
          </a:p>
        </p:txBody>
      </p:sp>
    </p:spTree>
    <p:extLst>
      <p:ext uri="{BB962C8B-B14F-4D97-AF65-F5344CB8AC3E}">
        <p14:creationId xmlns:p14="http://schemas.microsoft.com/office/powerpoint/2010/main" val="38214466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hyperlink" Target="https://www.google.com/url?sa=i&amp;rct=j&amp;q=&amp;esrc=s&amp;source=images&amp;cd=&amp;cad=rja&amp;uact=8&amp;ved=2ahUKEwj07_iWzKHmAhWVsJ4KHX-zCnAQjRx6BAgBEAQ&amp;url=https%3A%2F%2Fwww.facebook.com%2FHMEnergyMexico%2F&amp;psig=AOvVaw3C9mO6EHNxJBjs8qMDoykB&amp;ust=15757413392631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1.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2.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8C300C-C34A-445A-B25D-6CA6D1683AE4}"/>
              </a:ext>
            </a:extLst>
          </p:cNvPr>
          <p:cNvPicPr>
            <a:picLocks noChangeAspect="1"/>
          </p:cNvPicPr>
          <p:nvPr/>
        </p:nvPicPr>
        <p:blipFill rotWithShape="1">
          <a:blip r:embed="rId3"/>
          <a:srcRect l="20308" t="14958" r="38730" b="5619"/>
          <a:stretch/>
        </p:blipFill>
        <p:spPr>
          <a:xfrm>
            <a:off x="0" y="0"/>
            <a:ext cx="6290932" cy="6858000"/>
          </a:xfrm>
          <a:prstGeom prst="rect">
            <a:avLst/>
          </a:prstGeom>
          <a:solidFill>
            <a:schemeClr val="bg1"/>
          </a:solidFill>
          <a:ln>
            <a:noFill/>
          </a:ln>
        </p:spPr>
      </p:pic>
      <p:sp>
        <p:nvSpPr>
          <p:cNvPr id="6" name="Forma libre: forma 5">
            <a:extLst>
              <a:ext uri="{FF2B5EF4-FFF2-40B4-BE49-F238E27FC236}">
                <a16:creationId xmlns:a16="http://schemas.microsoft.com/office/drawing/2014/main" id="{B9213CDE-D983-441E-B01D-8A80AB4C22A2}"/>
              </a:ext>
            </a:extLst>
          </p:cNvPr>
          <p:cNvSpPr/>
          <p:nvPr/>
        </p:nvSpPr>
        <p:spPr>
          <a:xfrm>
            <a:off x="4161183" y="807501"/>
            <a:ext cx="2570921" cy="1299595"/>
          </a:xfrm>
          <a:custGeom>
            <a:avLst/>
            <a:gdLst>
              <a:gd name="connsiteX0" fmla="*/ 2319130 w 2570921"/>
              <a:gd name="connsiteY0" fmla="*/ 14134 h 1299595"/>
              <a:gd name="connsiteX1" fmla="*/ 1828800 w 2570921"/>
              <a:gd name="connsiteY1" fmla="*/ 40638 h 1299595"/>
              <a:gd name="connsiteX2" fmla="*/ 1457739 w 2570921"/>
              <a:gd name="connsiteY2" fmla="*/ 67142 h 1299595"/>
              <a:gd name="connsiteX3" fmla="*/ 437321 w 2570921"/>
              <a:gd name="connsiteY3" fmla="*/ 93647 h 1299595"/>
              <a:gd name="connsiteX4" fmla="*/ 278295 w 2570921"/>
              <a:gd name="connsiteY4" fmla="*/ 120151 h 1299595"/>
              <a:gd name="connsiteX5" fmla="*/ 251791 w 2570921"/>
              <a:gd name="connsiteY5" fmla="*/ 146656 h 1299595"/>
              <a:gd name="connsiteX6" fmla="*/ 145774 w 2570921"/>
              <a:gd name="connsiteY6" fmla="*/ 173160 h 1299595"/>
              <a:gd name="connsiteX7" fmla="*/ 66260 w 2570921"/>
              <a:gd name="connsiteY7" fmla="*/ 212916 h 1299595"/>
              <a:gd name="connsiteX8" fmla="*/ 39756 w 2570921"/>
              <a:gd name="connsiteY8" fmla="*/ 239421 h 1299595"/>
              <a:gd name="connsiteX9" fmla="*/ 0 w 2570921"/>
              <a:gd name="connsiteY9" fmla="*/ 398447 h 1299595"/>
              <a:gd name="connsiteX10" fmla="*/ 13252 w 2570921"/>
              <a:gd name="connsiteY10" fmla="*/ 862273 h 1299595"/>
              <a:gd name="connsiteX11" fmla="*/ 53008 w 2570921"/>
              <a:gd name="connsiteY11" fmla="*/ 968290 h 1299595"/>
              <a:gd name="connsiteX12" fmla="*/ 66260 w 2570921"/>
              <a:gd name="connsiteY12" fmla="*/ 1008047 h 1299595"/>
              <a:gd name="connsiteX13" fmla="*/ 119269 w 2570921"/>
              <a:gd name="connsiteY13" fmla="*/ 1061056 h 1299595"/>
              <a:gd name="connsiteX14" fmla="*/ 145774 w 2570921"/>
              <a:gd name="connsiteY14" fmla="*/ 1087560 h 1299595"/>
              <a:gd name="connsiteX15" fmla="*/ 198782 w 2570921"/>
              <a:gd name="connsiteY15" fmla="*/ 1100812 h 1299595"/>
              <a:gd name="connsiteX16" fmla="*/ 291547 w 2570921"/>
              <a:gd name="connsiteY16" fmla="*/ 1153821 h 1299595"/>
              <a:gd name="connsiteX17" fmla="*/ 463826 w 2570921"/>
              <a:gd name="connsiteY17" fmla="*/ 1193577 h 1299595"/>
              <a:gd name="connsiteX18" fmla="*/ 556591 w 2570921"/>
              <a:gd name="connsiteY18" fmla="*/ 1220082 h 1299595"/>
              <a:gd name="connsiteX19" fmla="*/ 861391 w 2570921"/>
              <a:gd name="connsiteY19" fmla="*/ 1233334 h 1299595"/>
              <a:gd name="connsiteX20" fmla="*/ 1152939 w 2570921"/>
              <a:gd name="connsiteY20" fmla="*/ 1259838 h 1299595"/>
              <a:gd name="connsiteX21" fmla="*/ 1470991 w 2570921"/>
              <a:gd name="connsiteY21" fmla="*/ 1299595 h 1299595"/>
              <a:gd name="connsiteX22" fmla="*/ 2093843 w 2570921"/>
              <a:gd name="connsiteY22" fmla="*/ 1286342 h 1299595"/>
              <a:gd name="connsiteX23" fmla="*/ 2133600 w 2570921"/>
              <a:gd name="connsiteY23" fmla="*/ 1273090 h 1299595"/>
              <a:gd name="connsiteX24" fmla="*/ 2186608 w 2570921"/>
              <a:gd name="connsiteY24" fmla="*/ 1246586 h 1299595"/>
              <a:gd name="connsiteX25" fmla="*/ 2226365 w 2570921"/>
              <a:gd name="connsiteY25" fmla="*/ 1220082 h 1299595"/>
              <a:gd name="connsiteX26" fmla="*/ 2292626 w 2570921"/>
              <a:gd name="connsiteY26" fmla="*/ 1153821 h 1299595"/>
              <a:gd name="connsiteX27" fmla="*/ 2358887 w 2570921"/>
              <a:gd name="connsiteY27" fmla="*/ 1074308 h 1299595"/>
              <a:gd name="connsiteX28" fmla="*/ 2372139 w 2570921"/>
              <a:gd name="connsiteY28" fmla="*/ 1034551 h 1299595"/>
              <a:gd name="connsiteX29" fmla="*/ 2425147 w 2570921"/>
              <a:gd name="connsiteY29" fmla="*/ 955038 h 1299595"/>
              <a:gd name="connsiteX30" fmla="*/ 2478156 w 2570921"/>
              <a:gd name="connsiteY30" fmla="*/ 835769 h 1299595"/>
              <a:gd name="connsiteX31" fmla="*/ 2491408 w 2570921"/>
              <a:gd name="connsiteY31" fmla="*/ 796012 h 1299595"/>
              <a:gd name="connsiteX32" fmla="*/ 2517913 w 2570921"/>
              <a:gd name="connsiteY32" fmla="*/ 756256 h 1299595"/>
              <a:gd name="connsiteX33" fmla="*/ 2531165 w 2570921"/>
              <a:gd name="connsiteY33" fmla="*/ 703247 h 1299595"/>
              <a:gd name="connsiteX34" fmla="*/ 2557669 w 2570921"/>
              <a:gd name="connsiteY34" fmla="*/ 623734 h 1299595"/>
              <a:gd name="connsiteX35" fmla="*/ 2570921 w 2570921"/>
              <a:gd name="connsiteY35" fmla="*/ 583977 h 1299595"/>
              <a:gd name="connsiteX36" fmla="*/ 2557669 w 2570921"/>
              <a:gd name="connsiteY36" fmla="*/ 279177 h 1299595"/>
              <a:gd name="connsiteX37" fmla="*/ 2504660 w 2570921"/>
              <a:gd name="connsiteY37" fmla="*/ 186412 h 1299595"/>
              <a:gd name="connsiteX38" fmla="*/ 2425147 w 2570921"/>
              <a:gd name="connsiteY38" fmla="*/ 80395 h 1299595"/>
              <a:gd name="connsiteX39" fmla="*/ 2398643 w 2570921"/>
              <a:gd name="connsiteY39" fmla="*/ 27386 h 1299595"/>
              <a:gd name="connsiteX40" fmla="*/ 2239617 w 2570921"/>
              <a:gd name="connsiteY40" fmla="*/ 882 h 129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0921" h="1299595">
                <a:moveTo>
                  <a:pt x="2319130" y="14134"/>
                </a:moveTo>
                <a:lnTo>
                  <a:pt x="1828800" y="40638"/>
                </a:lnTo>
                <a:cubicBezTo>
                  <a:pt x="1559467" y="57471"/>
                  <a:pt x="1806728" y="56004"/>
                  <a:pt x="1457739" y="67142"/>
                </a:cubicBezTo>
                <a:lnTo>
                  <a:pt x="437321" y="93647"/>
                </a:lnTo>
                <a:cubicBezTo>
                  <a:pt x="429749" y="94729"/>
                  <a:pt x="297672" y="111846"/>
                  <a:pt x="278295" y="120151"/>
                </a:cubicBezTo>
                <a:cubicBezTo>
                  <a:pt x="266811" y="125073"/>
                  <a:pt x="263275" y="141734"/>
                  <a:pt x="251791" y="146656"/>
                </a:cubicBezTo>
                <a:cubicBezTo>
                  <a:pt x="145919" y="192030"/>
                  <a:pt x="222969" y="134563"/>
                  <a:pt x="145774" y="173160"/>
                </a:cubicBezTo>
                <a:cubicBezTo>
                  <a:pt x="43018" y="224538"/>
                  <a:pt x="166187" y="179608"/>
                  <a:pt x="66260" y="212916"/>
                </a:cubicBezTo>
                <a:cubicBezTo>
                  <a:pt x="57425" y="221751"/>
                  <a:pt x="47561" y="229665"/>
                  <a:pt x="39756" y="239421"/>
                </a:cubicBezTo>
                <a:cubicBezTo>
                  <a:pt x="-7366" y="298325"/>
                  <a:pt x="11066" y="298850"/>
                  <a:pt x="0" y="398447"/>
                </a:cubicBezTo>
                <a:cubicBezTo>
                  <a:pt x="4417" y="553056"/>
                  <a:pt x="5331" y="707804"/>
                  <a:pt x="13252" y="862273"/>
                </a:cubicBezTo>
                <a:cubicBezTo>
                  <a:pt x="15624" y="908530"/>
                  <a:pt x="35356" y="927102"/>
                  <a:pt x="53008" y="968290"/>
                </a:cubicBezTo>
                <a:cubicBezTo>
                  <a:pt x="58511" y="981130"/>
                  <a:pt x="58141" y="996680"/>
                  <a:pt x="66260" y="1008047"/>
                </a:cubicBezTo>
                <a:cubicBezTo>
                  <a:pt x="80784" y="1028381"/>
                  <a:pt x="101599" y="1043386"/>
                  <a:pt x="119269" y="1061056"/>
                </a:cubicBezTo>
                <a:cubicBezTo>
                  <a:pt x="128104" y="1069891"/>
                  <a:pt x="133653" y="1084530"/>
                  <a:pt x="145774" y="1087560"/>
                </a:cubicBezTo>
                <a:lnTo>
                  <a:pt x="198782" y="1100812"/>
                </a:lnTo>
                <a:cubicBezTo>
                  <a:pt x="227861" y="1120198"/>
                  <a:pt x="257925" y="1142614"/>
                  <a:pt x="291547" y="1153821"/>
                </a:cubicBezTo>
                <a:cubicBezTo>
                  <a:pt x="390494" y="1186804"/>
                  <a:pt x="379730" y="1172553"/>
                  <a:pt x="463826" y="1193577"/>
                </a:cubicBezTo>
                <a:cubicBezTo>
                  <a:pt x="496825" y="1201827"/>
                  <a:pt x="521369" y="1217473"/>
                  <a:pt x="556591" y="1220082"/>
                </a:cubicBezTo>
                <a:cubicBezTo>
                  <a:pt x="658009" y="1227595"/>
                  <a:pt x="759791" y="1228917"/>
                  <a:pt x="861391" y="1233334"/>
                </a:cubicBezTo>
                <a:lnTo>
                  <a:pt x="1152939" y="1259838"/>
                </a:lnTo>
                <a:cubicBezTo>
                  <a:pt x="1425212" y="1281333"/>
                  <a:pt x="1283988" y="1252843"/>
                  <a:pt x="1470991" y="1299595"/>
                </a:cubicBezTo>
                <a:lnTo>
                  <a:pt x="2093843" y="1286342"/>
                </a:lnTo>
                <a:cubicBezTo>
                  <a:pt x="2107801" y="1285784"/>
                  <a:pt x="2120760" y="1278593"/>
                  <a:pt x="2133600" y="1273090"/>
                </a:cubicBezTo>
                <a:cubicBezTo>
                  <a:pt x="2151758" y="1265308"/>
                  <a:pt x="2169456" y="1256387"/>
                  <a:pt x="2186608" y="1246586"/>
                </a:cubicBezTo>
                <a:cubicBezTo>
                  <a:pt x="2200437" y="1238684"/>
                  <a:pt x="2214379" y="1230570"/>
                  <a:pt x="2226365" y="1220082"/>
                </a:cubicBezTo>
                <a:cubicBezTo>
                  <a:pt x="2249872" y="1199513"/>
                  <a:pt x="2270539" y="1175908"/>
                  <a:pt x="2292626" y="1153821"/>
                </a:cubicBezTo>
                <a:cubicBezTo>
                  <a:pt x="2343642" y="1102804"/>
                  <a:pt x="2321987" y="1129656"/>
                  <a:pt x="2358887" y="1074308"/>
                </a:cubicBezTo>
                <a:cubicBezTo>
                  <a:pt x="2363304" y="1061056"/>
                  <a:pt x="2365355" y="1046762"/>
                  <a:pt x="2372139" y="1034551"/>
                </a:cubicBezTo>
                <a:cubicBezTo>
                  <a:pt x="2387609" y="1006705"/>
                  <a:pt x="2415074" y="985257"/>
                  <a:pt x="2425147" y="955038"/>
                </a:cubicBezTo>
                <a:cubicBezTo>
                  <a:pt x="2456689" y="860415"/>
                  <a:pt x="2436155" y="898771"/>
                  <a:pt x="2478156" y="835769"/>
                </a:cubicBezTo>
                <a:cubicBezTo>
                  <a:pt x="2482573" y="822517"/>
                  <a:pt x="2485161" y="808506"/>
                  <a:pt x="2491408" y="796012"/>
                </a:cubicBezTo>
                <a:cubicBezTo>
                  <a:pt x="2498531" y="781766"/>
                  <a:pt x="2511639" y="770895"/>
                  <a:pt x="2517913" y="756256"/>
                </a:cubicBezTo>
                <a:cubicBezTo>
                  <a:pt x="2525088" y="739515"/>
                  <a:pt x="2525931" y="720692"/>
                  <a:pt x="2531165" y="703247"/>
                </a:cubicBezTo>
                <a:cubicBezTo>
                  <a:pt x="2539193" y="676487"/>
                  <a:pt x="2548834" y="650238"/>
                  <a:pt x="2557669" y="623734"/>
                </a:cubicBezTo>
                <a:lnTo>
                  <a:pt x="2570921" y="583977"/>
                </a:lnTo>
                <a:cubicBezTo>
                  <a:pt x="2566504" y="482377"/>
                  <a:pt x="2565469" y="380573"/>
                  <a:pt x="2557669" y="279177"/>
                </a:cubicBezTo>
                <a:cubicBezTo>
                  <a:pt x="2554670" y="240193"/>
                  <a:pt x="2525542" y="216244"/>
                  <a:pt x="2504660" y="186412"/>
                </a:cubicBezTo>
                <a:cubicBezTo>
                  <a:pt x="2434731" y="86513"/>
                  <a:pt x="2478095" y="133341"/>
                  <a:pt x="2425147" y="80395"/>
                </a:cubicBezTo>
                <a:cubicBezTo>
                  <a:pt x="2416312" y="62725"/>
                  <a:pt x="2414447" y="39239"/>
                  <a:pt x="2398643" y="27386"/>
                </a:cubicBezTo>
                <a:cubicBezTo>
                  <a:pt x="2352129" y="-7499"/>
                  <a:pt x="2291908" y="882"/>
                  <a:pt x="2239617" y="882"/>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7" name="Forma libre: forma 6">
            <a:extLst>
              <a:ext uri="{FF2B5EF4-FFF2-40B4-BE49-F238E27FC236}">
                <a16:creationId xmlns:a16="http://schemas.microsoft.com/office/drawing/2014/main" id="{3FB7066A-F9C2-4EC0-8EC9-4FF34FA09BB7}"/>
              </a:ext>
            </a:extLst>
          </p:cNvPr>
          <p:cNvSpPr/>
          <p:nvPr/>
        </p:nvSpPr>
        <p:spPr>
          <a:xfrm>
            <a:off x="463826" y="4108174"/>
            <a:ext cx="1470991" cy="1657854"/>
          </a:xfrm>
          <a:custGeom>
            <a:avLst/>
            <a:gdLst>
              <a:gd name="connsiteX0" fmla="*/ 1166191 w 1470991"/>
              <a:gd name="connsiteY0" fmla="*/ 159026 h 1657854"/>
              <a:gd name="connsiteX1" fmla="*/ 1099931 w 1470991"/>
              <a:gd name="connsiteY1" fmla="*/ 92765 h 1657854"/>
              <a:gd name="connsiteX2" fmla="*/ 1046922 w 1470991"/>
              <a:gd name="connsiteY2" fmla="*/ 79513 h 1657854"/>
              <a:gd name="connsiteX3" fmla="*/ 1007165 w 1470991"/>
              <a:gd name="connsiteY3" fmla="*/ 66261 h 1657854"/>
              <a:gd name="connsiteX4" fmla="*/ 742122 w 1470991"/>
              <a:gd name="connsiteY4" fmla="*/ 92765 h 1657854"/>
              <a:gd name="connsiteX5" fmla="*/ 662609 w 1470991"/>
              <a:gd name="connsiteY5" fmla="*/ 106017 h 1657854"/>
              <a:gd name="connsiteX6" fmla="*/ 556591 w 1470991"/>
              <a:gd name="connsiteY6" fmla="*/ 159026 h 1657854"/>
              <a:gd name="connsiteX7" fmla="*/ 424070 w 1470991"/>
              <a:gd name="connsiteY7" fmla="*/ 238539 h 1657854"/>
              <a:gd name="connsiteX8" fmla="*/ 318052 w 1470991"/>
              <a:gd name="connsiteY8" fmla="*/ 331304 h 1657854"/>
              <a:gd name="connsiteX9" fmla="*/ 225287 w 1470991"/>
              <a:gd name="connsiteY9" fmla="*/ 450574 h 1657854"/>
              <a:gd name="connsiteX10" fmla="*/ 212035 w 1470991"/>
              <a:gd name="connsiteY10" fmla="*/ 490330 h 1657854"/>
              <a:gd name="connsiteX11" fmla="*/ 159026 w 1470991"/>
              <a:gd name="connsiteY11" fmla="*/ 543339 h 1657854"/>
              <a:gd name="connsiteX12" fmla="*/ 106017 w 1470991"/>
              <a:gd name="connsiteY12" fmla="*/ 662609 h 1657854"/>
              <a:gd name="connsiteX13" fmla="*/ 92765 w 1470991"/>
              <a:gd name="connsiteY13" fmla="*/ 702365 h 1657854"/>
              <a:gd name="connsiteX14" fmla="*/ 39757 w 1470991"/>
              <a:gd name="connsiteY14" fmla="*/ 795130 h 1657854"/>
              <a:gd name="connsiteX15" fmla="*/ 26504 w 1470991"/>
              <a:gd name="connsiteY15" fmla="*/ 848139 h 1657854"/>
              <a:gd name="connsiteX16" fmla="*/ 0 w 1470991"/>
              <a:gd name="connsiteY16" fmla="*/ 967409 h 1657854"/>
              <a:gd name="connsiteX17" fmla="*/ 26504 w 1470991"/>
              <a:gd name="connsiteY17" fmla="*/ 1192696 h 1657854"/>
              <a:gd name="connsiteX18" fmla="*/ 145774 w 1470991"/>
              <a:gd name="connsiteY18" fmla="*/ 1325217 h 1657854"/>
              <a:gd name="connsiteX19" fmla="*/ 172278 w 1470991"/>
              <a:gd name="connsiteY19" fmla="*/ 1351722 h 1657854"/>
              <a:gd name="connsiteX20" fmla="*/ 198783 w 1470991"/>
              <a:gd name="connsiteY20" fmla="*/ 1391478 h 1657854"/>
              <a:gd name="connsiteX21" fmla="*/ 238539 w 1470991"/>
              <a:gd name="connsiteY21" fmla="*/ 1417983 h 1657854"/>
              <a:gd name="connsiteX22" fmla="*/ 331304 w 1470991"/>
              <a:gd name="connsiteY22" fmla="*/ 1497496 h 1657854"/>
              <a:gd name="connsiteX23" fmla="*/ 463826 w 1470991"/>
              <a:gd name="connsiteY23" fmla="*/ 1550504 h 1657854"/>
              <a:gd name="connsiteX24" fmla="*/ 543339 w 1470991"/>
              <a:gd name="connsiteY24" fmla="*/ 1590261 h 1657854"/>
              <a:gd name="connsiteX25" fmla="*/ 649357 w 1470991"/>
              <a:gd name="connsiteY25" fmla="*/ 1616765 h 1657854"/>
              <a:gd name="connsiteX26" fmla="*/ 702365 w 1470991"/>
              <a:gd name="connsiteY26" fmla="*/ 1630017 h 1657854"/>
              <a:gd name="connsiteX27" fmla="*/ 755374 w 1470991"/>
              <a:gd name="connsiteY27" fmla="*/ 1656522 h 1657854"/>
              <a:gd name="connsiteX28" fmla="*/ 914400 w 1470991"/>
              <a:gd name="connsiteY28" fmla="*/ 1643269 h 1657854"/>
              <a:gd name="connsiteX29" fmla="*/ 1046922 w 1470991"/>
              <a:gd name="connsiteY29" fmla="*/ 1537252 h 1657854"/>
              <a:gd name="connsiteX30" fmla="*/ 1073426 w 1470991"/>
              <a:gd name="connsiteY30" fmla="*/ 1497496 h 1657854"/>
              <a:gd name="connsiteX31" fmla="*/ 1099931 w 1470991"/>
              <a:gd name="connsiteY31" fmla="*/ 1470991 h 1657854"/>
              <a:gd name="connsiteX32" fmla="*/ 1126435 w 1470991"/>
              <a:gd name="connsiteY32" fmla="*/ 1431235 h 1657854"/>
              <a:gd name="connsiteX33" fmla="*/ 1205948 w 1470991"/>
              <a:gd name="connsiteY33" fmla="*/ 1364974 h 1657854"/>
              <a:gd name="connsiteX34" fmla="*/ 1232452 w 1470991"/>
              <a:gd name="connsiteY34" fmla="*/ 1325217 h 1657854"/>
              <a:gd name="connsiteX35" fmla="*/ 1258957 w 1470991"/>
              <a:gd name="connsiteY35" fmla="*/ 1298713 h 1657854"/>
              <a:gd name="connsiteX36" fmla="*/ 1325217 w 1470991"/>
              <a:gd name="connsiteY36" fmla="*/ 1219200 h 1657854"/>
              <a:gd name="connsiteX37" fmla="*/ 1364974 w 1470991"/>
              <a:gd name="connsiteY37" fmla="*/ 1113183 h 1657854"/>
              <a:gd name="connsiteX38" fmla="*/ 1378226 w 1470991"/>
              <a:gd name="connsiteY38" fmla="*/ 1060174 h 1657854"/>
              <a:gd name="connsiteX39" fmla="*/ 1431235 w 1470991"/>
              <a:gd name="connsiteY39" fmla="*/ 980661 h 1657854"/>
              <a:gd name="connsiteX40" fmla="*/ 1444487 w 1470991"/>
              <a:gd name="connsiteY40" fmla="*/ 940904 h 1657854"/>
              <a:gd name="connsiteX41" fmla="*/ 1470991 w 1470991"/>
              <a:gd name="connsiteY41" fmla="*/ 821635 h 1657854"/>
              <a:gd name="connsiteX42" fmla="*/ 1457739 w 1470991"/>
              <a:gd name="connsiteY42" fmla="*/ 384313 h 1657854"/>
              <a:gd name="connsiteX43" fmla="*/ 1444487 w 1470991"/>
              <a:gd name="connsiteY43" fmla="*/ 331304 h 1657854"/>
              <a:gd name="connsiteX44" fmla="*/ 1351722 w 1470991"/>
              <a:gd name="connsiteY44" fmla="*/ 238539 h 1657854"/>
              <a:gd name="connsiteX45" fmla="*/ 1232452 w 1470991"/>
              <a:gd name="connsiteY45" fmla="*/ 225287 h 1657854"/>
              <a:gd name="connsiteX46" fmla="*/ 1060174 w 1470991"/>
              <a:gd name="connsiteY46" fmla="*/ 212035 h 1657854"/>
              <a:gd name="connsiteX47" fmla="*/ 1033670 w 1470991"/>
              <a:gd name="connsiteY47" fmla="*/ 172278 h 1657854"/>
              <a:gd name="connsiteX48" fmla="*/ 1020417 w 1470991"/>
              <a:gd name="connsiteY48" fmla="*/ 132522 h 1657854"/>
              <a:gd name="connsiteX49" fmla="*/ 1007165 w 1470991"/>
              <a:gd name="connsiteY49" fmla="*/ 0 h 165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70991" h="1657854">
                <a:moveTo>
                  <a:pt x="1166191" y="159026"/>
                </a:moveTo>
                <a:cubicBezTo>
                  <a:pt x="1144104" y="136939"/>
                  <a:pt x="1125920" y="110091"/>
                  <a:pt x="1099931" y="92765"/>
                </a:cubicBezTo>
                <a:cubicBezTo>
                  <a:pt x="1084777" y="82662"/>
                  <a:pt x="1064435" y="84517"/>
                  <a:pt x="1046922" y="79513"/>
                </a:cubicBezTo>
                <a:cubicBezTo>
                  <a:pt x="1033490" y="75675"/>
                  <a:pt x="1020417" y="70678"/>
                  <a:pt x="1007165" y="66261"/>
                </a:cubicBezTo>
                <a:lnTo>
                  <a:pt x="742122" y="92765"/>
                </a:lnTo>
                <a:cubicBezTo>
                  <a:pt x="715429" y="95845"/>
                  <a:pt x="687914" y="96980"/>
                  <a:pt x="662609" y="106017"/>
                </a:cubicBezTo>
                <a:cubicBezTo>
                  <a:pt x="625400" y="119306"/>
                  <a:pt x="591930" y="141356"/>
                  <a:pt x="556591" y="159026"/>
                </a:cubicBezTo>
                <a:cubicBezTo>
                  <a:pt x="514761" y="179941"/>
                  <a:pt x="456054" y="206555"/>
                  <a:pt x="424070" y="238539"/>
                </a:cubicBezTo>
                <a:cubicBezTo>
                  <a:pt x="346547" y="316062"/>
                  <a:pt x="383799" y="287474"/>
                  <a:pt x="318052" y="331304"/>
                </a:cubicBezTo>
                <a:cubicBezTo>
                  <a:pt x="254648" y="426411"/>
                  <a:pt x="287568" y="388293"/>
                  <a:pt x="225287" y="450574"/>
                </a:cubicBezTo>
                <a:cubicBezTo>
                  <a:pt x="220870" y="463826"/>
                  <a:pt x="220154" y="478963"/>
                  <a:pt x="212035" y="490330"/>
                </a:cubicBezTo>
                <a:cubicBezTo>
                  <a:pt x="197511" y="510664"/>
                  <a:pt x="159026" y="543339"/>
                  <a:pt x="159026" y="543339"/>
                </a:cubicBezTo>
                <a:cubicBezTo>
                  <a:pt x="128911" y="603570"/>
                  <a:pt x="131397" y="594931"/>
                  <a:pt x="106017" y="662609"/>
                </a:cubicBezTo>
                <a:cubicBezTo>
                  <a:pt x="101112" y="675688"/>
                  <a:pt x="99012" y="689871"/>
                  <a:pt x="92765" y="702365"/>
                </a:cubicBezTo>
                <a:cubicBezTo>
                  <a:pt x="54317" y="779262"/>
                  <a:pt x="74607" y="702198"/>
                  <a:pt x="39757" y="795130"/>
                </a:cubicBezTo>
                <a:cubicBezTo>
                  <a:pt x="33362" y="812184"/>
                  <a:pt x="30455" y="830359"/>
                  <a:pt x="26504" y="848139"/>
                </a:cubicBezTo>
                <a:cubicBezTo>
                  <a:pt x="-7155" y="999602"/>
                  <a:pt x="32328" y="838094"/>
                  <a:pt x="0" y="967409"/>
                </a:cubicBezTo>
                <a:cubicBezTo>
                  <a:pt x="2093" y="996713"/>
                  <a:pt x="-3616" y="1132458"/>
                  <a:pt x="26504" y="1192696"/>
                </a:cubicBezTo>
                <a:cubicBezTo>
                  <a:pt x="51883" y="1243454"/>
                  <a:pt x="111440" y="1290883"/>
                  <a:pt x="145774" y="1325217"/>
                </a:cubicBezTo>
                <a:cubicBezTo>
                  <a:pt x="154609" y="1334052"/>
                  <a:pt x="165347" y="1341326"/>
                  <a:pt x="172278" y="1351722"/>
                </a:cubicBezTo>
                <a:cubicBezTo>
                  <a:pt x="181113" y="1364974"/>
                  <a:pt x="187521" y="1380216"/>
                  <a:pt x="198783" y="1391478"/>
                </a:cubicBezTo>
                <a:cubicBezTo>
                  <a:pt x="210045" y="1402740"/>
                  <a:pt x="226303" y="1407787"/>
                  <a:pt x="238539" y="1417983"/>
                </a:cubicBezTo>
                <a:cubicBezTo>
                  <a:pt x="303582" y="1472186"/>
                  <a:pt x="251909" y="1447874"/>
                  <a:pt x="331304" y="1497496"/>
                </a:cubicBezTo>
                <a:cubicBezTo>
                  <a:pt x="423938" y="1555392"/>
                  <a:pt x="344873" y="1491027"/>
                  <a:pt x="463826" y="1550504"/>
                </a:cubicBezTo>
                <a:cubicBezTo>
                  <a:pt x="490330" y="1563756"/>
                  <a:pt x="516260" y="1578226"/>
                  <a:pt x="543339" y="1590261"/>
                </a:cubicBezTo>
                <a:cubicBezTo>
                  <a:pt x="578859" y="1606048"/>
                  <a:pt x="610686" y="1608172"/>
                  <a:pt x="649357" y="1616765"/>
                </a:cubicBezTo>
                <a:cubicBezTo>
                  <a:pt x="667136" y="1620716"/>
                  <a:pt x="684696" y="1625600"/>
                  <a:pt x="702365" y="1630017"/>
                </a:cubicBezTo>
                <a:cubicBezTo>
                  <a:pt x="720035" y="1638852"/>
                  <a:pt x="735657" y="1655290"/>
                  <a:pt x="755374" y="1656522"/>
                </a:cubicBezTo>
                <a:cubicBezTo>
                  <a:pt x="808463" y="1659840"/>
                  <a:pt x="863148" y="1657506"/>
                  <a:pt x="914400" y="1643269"/>
                </a:cubicBezTo>
                <a:cubicBezTo>
                  <a:pt x="943401" y="1635213"/>
                  <a:pt x="1027325" y="1566648"/>
                  <a:pt x="1046922" y="1537252"/>
                </a:cubicBezTo>
                <a:cubicBezTo>
                  <a:pt x="1055757" y="1524000"/>
                  <a:pt x="1063477" y="1509933"/>
                  <a:pt x="1073426" y="1497496"/>
                </a:cubicBezTo>
                <a:cubicBezTo>
                  <a:pt x="1081231" y="1487739"/>
                  <a:pt x="1092126" y="1480748"/>
                  <a:pt x="1099931" y="1470991"/>
                </a:cubicBezTo>
                <a:cubicBezTo>
                  <a:pt x="1109880" y="1458554"/>
                  <a:pt x="1115173" y="1442497"/>
                  <a:pt x="1126435" y="1431235"/>
                </a:cubicBezTo>
                <a:cubicBezTo>
                  <a:pt x="1230673" y="1326996"/>
                  <a:pt x="1097402" y="1495229"/>
                  <a:pt x="1205948" y="1364974"/>
                </a:cubicBezTo>
                <a:cubicBezTo>
                  <a:pt x="1216144" y="1352738"/>
                  <a:pt x="1222502" y="1337654"/>
                  <a:pt x="1232452" y="1325217"/>
                </a:cubicBezTo>
                <a:cubicBezTo>
                  <a:pt x="1240257" y="1315461"/>
                  <a:pt x="1251152" y="1308469"/>
                  <a:pt x="1258957" y="1298713"/>
                </a:cubicBezTo>
                <a:cubicBezTo>
                  <a:pt x="1332763" y="1206456"/>
                  <a:pt x="1230772" y="1313645"/>
                  <a:pt x="1325217" y="1219200"/>
                </a:cubicBezTo>
                <a:cubicBezTo>
                  <a:pt x="1359238" y="1083123"/>
                  <a:pt x="1312996" y="1251792"/>
                  <a:pt x="1364974" y="1113183"/>
                </a:cubicBezTo>
                <a:cubicBezTo>
                  <a:pt x="1371369" y="1096129"/>
                  <a:pt x="1370081" y="1076465"/>
                  <a:pt x="1378226" y="1060174"/>
                </a:cubicBezTo>
                <a:cubicBezTo>
                  <a:pt x="1392472" y="1031683"/>
                  <a:pt x="1431235" y="980661"/>
                  <a:pt x="1431235" y="980661"/>
                </a:cubicBezTo>
                <a:cubicBezTo>
                  <a:pt x="1435652" y="967409"/>
                  <a:pt x="1440649" y="954336"/>
                  <a:pt x="1444487" y="940904"/>
                </a:cubicBezTo>
                <a:cubicBezTo>
                  <a:pt x="1456964" y="897233"/>
                  <a:pt x="1461881" y="867184"/>
                  <a:pt x="1470991" y="821635"/>
                </a:cubicBezTo>
                <a:cubicBezTo>
                  <a:pt x="1466574" y="675861"/>
                  <a:pt x="1465611" y="529941"/>
                  <a:pt x="1457739" y="384313"/>
                </a:cubicBezTo>
                <a:cubicBezTo>
                  <a:pt x="1456756" y="366126"/>
                  <a:pt x="1452632" y="347595"/>
                  <a:pt x="1444487" y="331304"/>
                </a:cubicBezTo>
                <a:cubicBezTo>
                  <a:pt x="1414807" y="271943"/>
                  <a:pt x="1408070" y="247930"/>
                  <a:pt x="1351722" y="238539"/>
                </a:cubicBezTo>
                <a:cubicBezTo>
                  <a:pt x="1312265" y="231963"/>
                  <a:pt x="1272289" y="228908"/>
                  <a:pt x="1232452" y="225287"/>
                </a:cubicBezTo>
                <a:cubicBezTo>
                  <a:pt x="1175093" y="220073"/>
                  <a:pt x="1117600" y="216452"/>
                  <a:pt x="1060174" y="212035"/>
                </a:cubicBezTo>
                <a:cubicBezTo>
                  <a:pt x="1051339" y="198783"/>
                  <a:pt x="1040793" y="186524"/>
                  <a:pt x="1033670" y="172278"/>
                </a:cubicBezTo>
                <a:cubicBezTo>
                  <a:pt x="1027423" y="159784"/>
                  <a:pt x="1023157" y="146220"/>
                  <a:pt x="1020417" y="132522"/>
                </a:cubicBezTo>
                <a:cubicBezTo>
                  <a:pt x="1005291" y="56893"/>
                  <a:pt x="1007165" y="58156"/>
                  <a:pt x="1007165"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rma libre: forma 7">
            <a:extLst>
              <a:ext uri="{FF2B5EF4-FFF2-40B4-BE49-F238E27FC236}">
                <a16:creationId xmlns:a16="http://schemas.microsoft.com/office/drawing/2014/main" id="{BCB85BEC-62DF-4B9C-A121-B77AD8117AD9}"/>
              </a:ext>
            </a:extLst>
          </p:cNvPr>
          <p:cNvSpPr/>
          <p:nvPr/>
        </p:nvSpPr>
        <p:spPr>
          <a:xfrm>
            <a:off x="5599044" y="5116230"/>
            <a:ext cx="2570921" cy="1299595"/>
          </a:xfrm>
          <a:custGeom>
            <a:avLst/>
            <a:gdLst>
              <a:gd name="connsiteX0" fmla="*/ 2319130 w 2570921"/>
              <a:gd name="connsiteY0" fmla="*/ 14134 h 1299595"/>
              <a:gd name="connsiteX1" fmla="*/ 1828800 w 2570921"/>
              <a:gd name="connsiteY1" fmla="*/ 40638 h 1299595"/>
              <a:gd name="connsiteX2" fmla="*/ 1457739 w 2570921"/>
              <a:gd name="connsiteY2" fmla="*/ 67142 h 1299595"/>
              <a:gd name="connsiteX3" fmla="*/ 437321 w 2570921"/>
              <a:gd name="connsiteY3" fmla="*/ 93647 h 1299595"/>
              <a:gd name="connsiteX4" fmla="*/ 278295 w 2570921"/>
              <a:gd name="connsiteY4" fmla="*/ 120151 h 1299595"/>
              <a:gd name="connsiteX5" fmla="*/ 251791 w 2570921"/>
              <a:gd name="connsiteY5" fmla="*/ 146656 h 1299595"/>
              <a:gd name="connsiteX6" fmla="*/ 145774 w 2570921"/>
              <a:gd name="connsiteY6" fmla="*/ 173160 h 1299595"/>
              <a:gd name="connsiteX7" fmla="*/ 66260 w 2570921"/>
              <a:gd name="connsiteY7" fmla="*/ 212916 h 1299595"/>
              <a:gd name="connsiteX8" fmla="*/ 39756 w 2570921"/>
              <a:gd name="connsiteY8" fmla="*/ 239421 h 1299595"/>
              <a:gd name="connsiteX9" fmla="*/ 0 w 2570921"/>
              <a:gd name="connsiteY9" fmla="*/ 398447 h 1299595"/>
              <a:gd name="connsiteX10" fmla="*/ 13252 w 2570921"/>
              <a:gd name="connsiteY10" fmla="*/ 862273 h 1299595"/>
              <a:gd name="connsiteX11" fmla="*/ 53008 w 2570921"/>
              <a:gd name="connsiteY11" fmla="*/ 968290 h 1299595"/>
              <a:gd name="connsiteX12" fmla="*/ 66260 w 2570921"/>
              <a:gd name="connsiteY12" fmla="*/ 1008047 h 1299595"/>
              <a:gd name="connsiteX13" fmla="*/ 119269 w 2570921"/>
              <a:gd name="connsiteY13" fmla="*/ 1061056 h 1299595"/>
              <a:gd name="connsiteX14" fmla="*/ 145774 w 2570921"/>
              <a:gd name="connsiteY14" fmla="*/ 1087560 h 1299595"/>
              <a:gd name="connsiteX15" fmla="*/ 198782 w 2570921"/>
              <a:gd name="connsiteY15" fmla="*/ 1100812 h 1299595"/>
              <a:gd name="connsiteX16" fmla="*/ 291547 w 2570921"/>
              <a:gd name="connsiteY16" fmla="*/ 1153821 h 1299595"/>
              <a:gd name="connsiteX17" fmla="*/ 463826 w 2570921"/>
              <a:gd name="connsiteY17" fmla="*/ 1193577 h 1299595"/>
              <a:gd name="connsiteX18" fmla="*/ 556591 w 2570921"/>
              <a:gd name="connsiteY18" fmla="*/ 1220082 h 1299595"/>
              <a:gd name="connsiteX19" fmla="*/ 861391 w 2570921"/>
              <a:gd name="connsiteY19" fmla="*/ 1233334 h 1299595"/>
              <a:gd name="connsiteX20" fmla="*/ 1152939 w 2570921"/>
              <a:gd name="connsiteY20" fmla="*/ 1259838 h 1299595"/>
              <a:gd name="connsiteX21" fmla="*/ 1470991 w 2570921"/>
              <a:gd name="connsiteY21" fmla="*/ 1299595 h 1299595"/>
              <a:gd name="connsiteX22" fmla="*/ 2093843 w 2570921"/>
              <a:gd name="connsiteY22" fmla="*/ 1286342 h 1299595"/>
              <a:gd name="connsiteX23" fmla="*/ 2133600 w 2570921"/>
              <a:gd name="connsiteY23" fmla="*/ 1273090 h 1299595"/>
              <a:gd name="connsiteX24" fmla="*/ 2186608 w 2570921"/>
              <a:gd name="connsiteY24" fmla="*/ 1246586 h 1299595"/>
              <a:gd name="connsiteX25" fmla="*/ 2226365 w 2570921"/>
              <a:gd name="connsiteY25" fmla="*/ 1220082 h 1299595"/>
              <a:gd name="connsiteX26" fmla="*/ 2292626 w 2570921"/>
              <a:gd name="connsiteY26" fmla="*/ 1153821 h 1299595"/>
              <a:gd name="connsiteX27" fmla="*/ 2358887 w 2570921"/>
              <a:gd name="connsiteY27" fmla="*/ 1074308 h 1299595"/>
              <a:gd name="connsiteX28" fmla="*/ 2372139 w 2570921"/>
              <a:gd name="connsiteY28" fmla="*/ 1034551 h 1299595"/>
              <a:gd name="connsiteX29" fmla="*/ 2425147 w 2570921"/>
              <a:gd name="connsiteY29" fmla="*/ 955038 h 1299595"/>
              <a:gd name="connsiteX30" fmla="*/ 2478156 w 2570921"/>
              <a:gd name="connsiteY30" fmla="*/ 835769 h 1299595"/>
              <a:gd name="connsiteX31" fmla="*/ 2491408 w 2570921"/>
              <a:gd name="connsiteY31" fmla="*/ 796012 h 1299595"/>
              <a:gd name="connsiteX32" fmla="*/ 2517913 w 2570921"/>
              <a:gd name="connsiteY32" fmla="*/ 756256 h 1299595"/>
              <a:gd name="connsiteX33" fmla="*/ 2531165 w 2570921"/>
              <a:gd name="connsiteY33" fmla="*/ 703247 h 1299595"/>
              <a:gd name="connsiteX34" fmla="*/ 2557669 w 2570921"/>
              <a:gd name="connsiteY34" fmla="*/ 623734 h 1299595"/>
              <a:gd name="connsiteX35" fmla="*/ 2570921 w 2570921"/>
              <a:gd name="connsiteY35" fmla="*/ 583977 h 1299595"/>
              <a:gd name="connsiteX36" fmla="*/ 2557669 w 2570921"/>
              <a:gd name="connsiteY36" fmla="*/ 279177 h 1299595"/>
              <a:gd name="connsiteX37" fmla="*/ 2504660 w 2570921"/>
              <a:gd name="connsiteY37" fmla="*/ 186412 h 1299595"/>
              <a:gd name="connsiteX38" fmla="*/ 2425147 w 2570921"/>
              <a:gd name="connsiteY38" fmla="*/ 80395 h 1299595"/>
              <a:gd name="connsiteX39" fmla="*/ 2398643 w 2570921"/>
              <a:gd name="connsiteY39" fmla="*/ 27386 h 1299595"/>
              <a:gd name="connsiteX40" fmla="*/ 2239617 w 2570921"/>
              <a:gd name="connsiteY40" fmla="*/ 882 h 129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0921" h="1299595">
                <a:moveTo>
                  <a:pt x="2319130" y="14134"/>
                </a:moveTo>
                <a:lnTo>
                  <a:pt x="1828800" y="40638"/>
                </a:lnTo>
                <a:cubicBezTo>
                  <a:pt x="1559467" y="57471"/>
                  <a:pt x="1806728" y="56004"/>
                  <a:pt x="1457739" y="67142"/>
                </a:cubicBezTo>
                <a:lnTo>
                  <a:pt x="437321" y="93647"/>
                </a:lnTo>
                <a:cubicBezTo>
                  <a:pt x="429749" y="94729"/>
                  <a:pt x="297672" y="111846"/>
                  <a:pt x="278295" y="120151"/>
                </a:cubicBezTo>
                <a:cubicBezTo>
                  <a:pt x="266811" y="125073"/>
                  <a:pt x="263275" y="141734"/>
                  <a:pt x="251791" y="146656"/>
                </a:cubicBezTo>
                <a:cubicBezTo>
                  <a:pt x="145919" y="192030"/>
                  <a:pt x="222969" y="134563"/>
                  <a:pt x="145774" y="173160"/>
                </a:cubicBezTo>
                <a:cubicBezTo>
                  <a:pt x="43018" y="224538"/>
                  <a:pt x="166187" y="179608"/>
                  <a:pt x="66260" y="212916"/>
                </a:cubicBezTo>
                <a:cubicBezTo>
                  <a:pt x="57425" y="221751"/>
                  <a:pt x="47561" y="229665"/>
                  <a:pt x="39756" y="239421"/>
                </a:cubicBezTo>
                <a:cubicBezTo>
                  <a:pt x="-7366" y="298325"/>
                  <a:pt x="11066" y="298850"/>
                  <a:pt x="0" y="398447"/>
                </a:cubicBezTo>
                <a:cubicBezTo>
                  <a:pt x="4417" y="553056"/>
                  <a:pt x="5331" y="707804"/>
                  <a:pt x="13252" y="862273"/>
                </a:cubicBezTo>
                <a:cubicBezTo>
                  <a:pt x="15624" y="908530"/>
                  <a:pt x="35356" y="927102"/>
                  <a:pt x="53008" y="968290"/>
                </a:cubicBezTo>
                <a:cubicBezTo>
                  <a:pt x="58511" y="981130"/>
                  <a:pt x="58141" y="996680"/>
                  <a:pt x="66260" y="1008047"/>
                </a:cubicBezTo>
                <a:cubicBezTo>
                  <a:pt x="80784" y="1028381"/>
                  <a:pt x="101599" y="1043386"/>
                  <a:pt x="119269" y="1061056"/>
                </a:cubicBezTo>
                <a:cubicBezTo>
                  <a:pt x="128104" y="1069891"/>
                  <a:pt x="133653" y="1084530"/>
                  <a:pt x="145774" y="1087560"/>
                </a:cubicBezTo>
                <a:lnTo>
                  <a:pt x="198782" y="1100812"/>
                </a:lnTo>
                <a:cubicBezTo>
                  <a:pt x="227861" y="1120198"/>
                  <a:pt x="257925" y="1142614"/>
                  <a:pt x="291547" y="1153821"/>
                </a:cubicBezTo>
                <a:cubicBezTo>
                  <a:pt x="390494" y="1186804"/>
                  <a:pt x="379730" y="1172553"/>
                  <a:pt x="463826" y="1193577"/>
                </a:cubicBezTo>
                <a:cubicBezTo>
                  <a:pt x="496825" y="1201827"/>
                  <a:pt x="521369" y="1217473"/>
                  <a:pt x="556591" y="1220082"/>
                </a:cubicBezTo>
                <a:cubicBezTo>
                  <a:pt x="658009" y="1227595"/>
                  <a:pt x="759791" y="1228917"/>
                  <a:pt x="861391" y="1233334"/>
                </a:cubicBezTo>
                <a:lnTo>
                  <a:pt x="1152939" y="1259838"/>
                </a:lnTo>
                <a:cubicBezTo>
                  <a:pt x="1425212" y="1281333"/>
                  <a:pt x="1283988" y="1252843"/>
                  <a:pt x="1470991" y="1299595"/>
                </a:cubicBezTo>
                <a:lnTo>
                  <a:pt x="2093843" y="1286342"/>
                </a:lnTo>
                <a:cubicBezTo>
                  <a:pt x="2107801" y="1285784"/>
                  <a:pt x="2120760" y="1278593"/>
                  <a:pt x="2133600" y="1273090"/>
                </a:cubicBezTo>
                <a:cubicBezTo>
                  <a:pt x="2151758" y="1265308"/>
                  <a:pt x="2169456" y="1256387"/>
                  <a:pt x="2186608" y="1246586"/>
                </a:cubicBezTo>
                <a:cubicBezTo>
                  <a:pt x="2200437" y="1238684"/>
                  <a:pt x="2214379" y="1230570"/>
                  <a:pt x="2226365" y="1220082"/>
                </a:cubicBezTo>
                <a:cubicBezTo>
                  <a:pt x="2249872" y="1199513"/>
                  <a:pt x="2270539" y="1175908"/>
                  <a:pt x="2292626" y="1153821"/>
                </a:cubicBezTo>
                <a:cubicBezTo>
                  <a:pt x="2343642" y="1102804"/>
                  <a:pt x="2321987" y="1129656"/>
                  <a:pt x="2358887" y="1074308"/>
                </a:cubicBezTo>
                <a:cubicBezTo>
                  <a:pt x="2363304" y="1061056"/>
                  <a:pt x="2365355" y="1046762"/>
                  <a:pt x="2372139" y="1034551"/>
                </a:cubicBezTo>
                <a:cubicBezTo>
                  <a:pt x="2387609" y="1006705"/>
                  <a:pt x="2415074" y="985257"/>
                  <a:pt x="2425147" y="955038"/>
                </a:cubicBezTo>
                <a:cubicBezTo>
                  <a:pt x="2456689" y="860415"/>
                  <a:pt x="2436155" y="898771"/>
                  <a:pt x="2478156" y="835769"/>
                </a:cubicBezTo>
                <a:cubicBezTo>
                  <a:pt x="2482573" y="822517"/>
                  <a:pt x="2485161" y="808506"/>
                  <a:pt x="2491408" y="796012"/>
                </a:cubicBezTo>
                <a:cubicBezTo>
                  <a:pt x="2498531" y="781766"/>
                  <a:pt x="2511639" y="770895"/>
                  <a:pt x="2517913" y="756256"/>
                </a:cubicBezTo>
                <a:cubicBezTo>
                  <a:pt x="2525088" y="739515"/>
                  <a:pt x="2525931" y="720692"/>
                  <a:pt x="2531165" y="703247"/>
                </a:cubicBezTo>
                <a:cubicBezTo>
                  <a:pt x="2539193" y="676487"/>
                  <a:pt x="2548834" y="650238"/>
                  <a:pt x="2557669" y="623734"/>
                </a:cubicBezTo>
                <a:lnTo>
                  <a:pt x="2570921" y="583977"/>
                </a:lnTo>
                <a:cubicBezTo>
                  <a:pt x="2566504" y="482377"/>
                  <a:pt x="2565469" y="380573"/>
                  <a:pt x="2557669" y="279177"/>
                </a:cubicBezTo>
                <a:cubicBezTo>
                  <a:pt x="2554670" y="240193"/>
                  <a:pt x="2525542" y="216244"/>
                  <a:pt x="2504660" y="186412"/>
                </a:cubicBezTo>
                <a:cubicBezTo>
                  <a:pt x="2434731" y="86513"/>
                  <a:pt x="2478095" y="133341"/>
                  <a:pt x="2425147" y="80395"/>
                </a:cubicBezTo>
                <a:cubicBezTo>
                  <a:pt x="2416312" y="62725"/>
                  <a:pt x="2414447" y="39239"/>
                  <a:pt x="2398643" y="27386"/>
                </a:cubicBezTo>
                <a:cubicBezTo>
                  <a:pt x="2352129" y="-7499"/>
                  <a:pt x="2291908" y="882"/>
                  <a:pt x="2239617" y="882"/>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13" name="Imagen 12">
            <a:extLst>
              <a:ext uri="{FF2B5EF4-FFF2-40B4-BE49-F238E27FC236}">
                <a16:creationId xmlns:a16="http://schemas.microsoft.com/office/drawing/2014/main" id="{76F8C305-C83C-452A-AA5E-45E25FDBE573}"/>
              </a:ext>
            </a:extLst>
          </p:cNvPr>
          <p:cNvPicPr>
            <a:picLocks noChangeAspect="1"/>
          </p:cNvPicPr>
          <p:nvPr/>
        </p:nvPicPr>
        <p:blipFill rotWithShape="1">
          <a:blip r:embed="rId4"/>
          <a:srcRect l="34001" t="68636" r="23460" b="6848"/>
          <a:stretch/>
        </p:blipFill>
        <p:spPr bwMode="auto">
          <a:xfrm>
            <a:off x="201514" y="4547875"/>
            <a:ext cx="2258277" cy="730438"/>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18" name="Forma libre: forma 17">
            <a:extLst>
              <a:ext uri="{FF2B5EF4-FFF2-40B4-BE49-F238E27FC236}">
                <a16:creationId xmlns:a16="http://schemas.microsoft.com/office/drawing/2014/main" id="{1892D451-A546-4A46-BD40-E7EAB13B383F}"/>
              </a:ext>
            </a:extLst>
          </p:cNvPr>
          <p:cNvSpPr/>
          <p:nvPr/>
        </p:nvSpPr>
        <p:spPr>
          <a:xfrm>
            <a:off x="2729552" y="1883391"/>
            <a:ext cx="3930555" cy="3377200"/>
          </a:xfrm>
          <a:custGeom>
            <a:avLst/>
            <a:gdLst>
              <a:gd name="connsiteX0" fmla="*/ 409433 w 3930555"/>
              <a:gd name="connsiteY0" fmla="*/ 286603 h 3377200"/>
              <a:gd name="connsiteX1" fmla="*/ 341194 w 3930555"/>
              <a:gd name="connsiteY1" fmla="*/ 327546 h 3377200"/>
              <a:gd name="connsiteX2" fmla="*/ 136478 w 3930555"/>
              <a:gd name="connsiteY2" fmla="*/ 354842 h 3377200"/>
              <a:gd name="connsiteX3" fmla="*/ 95535 w 3930555"/>
              <a:gd name="connsiteY3" fmla="*/ 382137 h 3377200"/>
              <a:gd name="connsiteX4" fmla="*/ 27296 w 3930555"/>
              <a:gd name="connsiteY4" fmla="*/ 436728 h 3377200"/>
              <a:gd name="connsiteX5" fmla="*/ 0 w 3930555"/>
              <a:gd name="connsiteY5" fmla="*/ 518615 h 3377200"/>
              <a:gd name="connsiteX6" fmla="*/ 40944 w 3930555"/>
              <a:gd name="connsiteY6" fmla="*/ 600502 h 3377200"/>
              <a:gd name="connsiteX7" fmla="*/ 81887 w 3930555"/>
              <a:gd name="connsiteY7" fmla="*/ 614149 h 3377200"/>
              <a:gd name="connsiteX8" fmla="*/ 122830 w 3930555"/>
              <a:gd name="connsiteY8" fmla="*/ 641445 h 3377200"/>
              <a:gd name="connsiteX9" fmla="*/ 136478 w 3930555"/>
              <a:gd name="connsiteY9" fmla="*/ 696036 h 3377200"/>
              <a:gd name="connsiteX10" fmla="*/ 177421 w 3930555"/>
              <a:gd name="connsiteY10" fmla="*/ 777922 h 3377200"/>
              <a:gd name="connsiteX11" fmla="*/ 218364 w 3930555"/>
              <a:gd name="connsiteY11" fmla="*/ 914400 h 3377200"/>
              <a:gd name="connsiteX12" fmla="*/ 259308 w 3930555"/>
              <a:gd name="connsiteY12" fmla="*/ 996287 h 3377200"/>
              <a:gd name="connsiteX13" fmla="*/ 341194 w 3930555"/>
              <a:gd name="connsiteY13" fmla="*/ 1064525 h 3377200"/>
              <a:gd name="connsiteX14" fmla="*/ 368490 w 3930555"/>
              <a:gd name="connsiteY14" fmla="*/ 1105469 h 3377200"/>
              <a:gd name="connsiteX15" fmla="*/ 409433 w 3930555"/>
              <a:gd name="connsiteY15" fmla="*/ 1132764 h 3377200"/>
              <a:gd name="connsiteX16" fmla="*/ 450376 w 3930555"/>
              <a:gd name="connsiteY16" fmla="*/ 1228299 h 3377200"/>
              <a:gd name="connsiteX17" fmla="*/ 504967 w 3930555"/>
              <a:gd name="connsiteY17" fmla="*/ 1310185 h 3377200"/>
              <a:gd name="connsiteX18" fmla="*/ 518615 w 3930555"/>
              <a:gd name="connsiteY18" fmla="*/ 1364776 h 3377200"/>
              <a:gd name="connsiteX19" fmla="*/ 586854 w 3930555"/>
              <a:gd name="connsiteY19" fmla="*/ 1446663 h 3377200"/>
              <a:gd name="connsiteX20" fmla="*/ 614149 w 3930555"/>
              <a:gd name="connsiteY20" fmla="*/ 1501254 h 3377200"/>
              <a:gd name="connsiteX21" fmla="*/ 655093 w 3930555"/>
              <a:gd name="connsiteY21" fmla="*/ 1637731 h 3377200"/>
              <a:gd name="connsiteX22" fmla="*/ 696036 w 3930555"/>
              <a:gd name="connsiteY22" fmla="*/ 1665027 h 3377200"/>
              <a:gd name="connsiteX23" fmla="*/ 777923 w 3930555"/>
              <a:gd name="connsiteY23" fmla="*/ 1774209 h 3377200"/>
              <a:gd name="connsiteX24" fmla="*/ 887105 w 3930555"/>
              <a:gd name="connsiteY24" fmla="*/ 1937982 h 3377200"/>
              <a:gd name="connsiteX25" fmla="*/ 914400 w 3930555"/>
              <a:gd name="connsiteY25" fmla="*/ 1978925 h 3377200"/>
              <a:gd name="connsiteX26" fmla="*/ 955344 w 3930555"/>
              <a:gd name="connsiteY26" fmla="*/ 2006221 h 3377200"/>
              <a:gd name="connsiteX27" fmla="*/ 1009935 w 3930555"/>
              <a:gd name="connsiteY27" fmla="*/ 2142699 h 3377200"/>
              <a:gd name="connsiteX28" fmla="*/ 1037230 w 3930555"/>
              <a:gd name="connsiteY28" fmla="*/ 2306472 h 3377200"/>
              <a:gd name="connsiteX29" fmla="*/ 1050878 w 3930555"/>
              <a:gd name="connsiteY29" fmla="*/ 2347415 h 3377200"/>
              <a:gd name="connsiteX30" fmla="*/ 1091821 w 3930555"/>
              <a:gd name="connsiteY30" fmla="*/ 2374710 h 3377200"/>
              <a:gd name="connsiteX31" fmla="*/ 1119117 w 3930555"/>
              <a:gd name="connsiteY31" fmla="*/ 2415654 h 3377200"/>
              <a:gd name="connsiteX32" fmla="*/ 1201003 w 3930555"/>
              <a:gd name="connsiteY32" fmla="*/ 2470245 h 3377200"/>
              <a:gd name="connsiteX33" fmla="*/ 1228299 w 3930555"/>
              <a:gd name="connsiteY33" fmla="*/ 2511188 h 3377200"/>
              <a:gd name="connsiteX34" fmla="*/ 1269242 w 3930555"/>
              <a:gd name="connsiteY34" fmla="*/ 2538484 h 3377200"/>
              <a:gd name="connsiteX35" fmla="*/ 1296538 w 3930555"/>
              <a:gd name="connsiteY35" fmla="*/ 2593075 h 3377200"/>
              <a:gd name="connsiteX36" fmla="*/ 1323833 w 3930555"/>
              <a:gd name="connsiteY36" fmla="*/ 2688609 h 3377200"/>
              <a:gd name="connsiteX37" fmla="*/ 1337481 w 3930555"/>
              <a:gd name="connsiteY37" fmla="*/ 2743200 h 3377200"/>
              <a:gd name="connsiteX38" fmla="*/ 1378424 w 3930555"/>
              <a:gd name="connsiteY38" fmla="*/ 2770496 h 3377200"/>
              <a:gd name="connsiteX39" fmla="*/ 1419367 w 3930555"/>
              <a:gd name="connsiteY39" fmla="*/ 2906973 h 3377200"/>
              <a:gd name="connsiteX40" fmla="*/ 1433015 w 3930555"/>
              <a:gd name="connsiteY40" fmla="*/ 2947916 h 3377200"/>
              <a:gd name="connsiteX41" fmla="*/ 1473958 w 3930555"/>
              <a:gd name="connsiteY41" fmla="*/ 2988860 h 3377200"/>
              <a:gd name="connsiteX42" fmla="*/ 1501254 w 3930555"/>
              <a:gd name="connsiteY42" fmla="*/ 3070746 h 3377200"/>
              <a:gd name="connsiteX43" fmla="*/ 1514902 w 3930555"/>
              <a:gd name="connsiteY43" fmla="*/ 3111690 h 3377200"/>
              <a:gd name="connsiteX44" fmla="*/ 1596788 w 3930555"/>
              <a:gd name="connsiteY44" fmla="*/ 3166281 h 3377200"/>
              <a:gd name="connsiteX45" fmla="*/ 1692323 w 3930555"/>
              <a:gd name="connsiteY45" fmla="*/ 3220872 h 3377200"/>
              <a:gd name="connsiteX46" fmla="*/ 1746914 w 3930555"/>
              <a:gd name="connsiteY46" fmla="*/ 3234519 h 3377200"/>
              <a:gd name="connsiteX47" fmla="*/ 1801505 w 3930555"/>
              <a:gd name="connsiteY47" fmla="*/ 3261815 h 3377200"/>
              <a:gd name="connsiteX48" fmla="*/ 1897039 w 3930555"/>
              <a:gd name="connsiteY48" fmla="*/ 3289110 h 3377200"/>
              <a:gd name="connsiteX49" fmla="*/ 1992573 w 3930555"/>
              <a:gd name="connsiteY49" fmla="*/ 3316406 h 3377200"/>
              <a:gd name="connsiteX50" fmla="*/ 2101755 w 3930555"/>
              <a:gd name="connsiteY50" fmla="*/ 3330054 h 3377200"/>
              <a:gd name="connsiteX51" fmla="*/ 2893326 w 3930555"/>
              <a:gd name="connsiteY51" fmla="*/ 3330054 h 3377200"/>
              <a:gd name="connsiteX52" fmla="*/ 2934269 w 3930555"/>
              <a:gd name="connsiteY52" fmla="*/ 3316406 h 3377200"/>
              <a:gd name="connsiteX53" fmla="*/ 3070747 w 3930555"/>
              <a:gd name="connsiteY53" fmla="*/ 3289110 h 3377200"/>
              <a:gd name="connsiteX54" fmla="*/ 3179929 w 3930555"/>
              <a:gd name="connsiteY54" fmla="*/ 3261815 h 3377200"/>
              <a:gd name="connsiteX55" fmla="*/ 3234520 w 3930555"/>
              <a:gd name="connsiteY55" fmla="*/ 3248167 h 3377200"/>
              <a:gd name="connsiteX56" fmla="*/ 3275463 w 3930555"/>
              <a:gd name="connsiteY56" fmla="*/ 3234519 h 3377200"/>
              <a:gd name="connsiteX57" fmla="*/ 3384645 w 3930555"/>
              <a:gd name="connsiteY57" fmla="*/ 3207224 h 3377200"/>
              <a:gd name="connsiteX58" fmla="*/ 3466532 w 3930555"/>
              <a:gd name="connsiteY58" fmla="*/ 3166281 h 3377200"/>
              <a:gd name="connsiteX59" fmla="*/ 3548418 w 3930555"/>
              <a:gd name="connsiteY59" fmla="*/ 3138985 h 3377200"/>
              <a:gd name="connsiteX60" fmla="*/ 3589361 w 3930555"/>
              <a:gd name="connsiteY60" fmla="*/ 3111690 h 3377200"/>
              <a:gd name="connsiteX61" fmla="*/ 3671248 w 3930555"/>
              <a:gd name="connsiteY61" fmla="*/ 3098042 h 3377200"/>
              <a:gd name="connsiteX62" fmla="*/ 3725839 w 3930555"/>
              <a:gd name="connsiteY62" fmla="*/ 3070746 h 3377200"/>
              <a:gd name="connsiteX63" fmla="*/ 3766782 w 3930555"/>
              <a:gd name="connsiteY63" fmla="*/ 3057099 h 3377200"/>
              <a:gd name="connsiteX64" fmla="*/ 3889612 w 3930555"/>
              <a:gd name="connsiteY64" fmla="*/ 2988860 h 3377200"/>
              <a:gd name="connsiteX65" fmla="*/ 3903260 w 3930555"/>
              <a:gd name="connsiteY65" fmla="*/ 2947916 h 3377200"/>
              <a:gd name="connsiteX66" fmla="*/ 3930555 w 3930555"/>
              <a:gd name="connsiteY66" fmla="*/ 1528549 h 3377200"/>
              <a:gd name="connsiteX67" fmla="*/ 3916908 w 3930555"/>
              <a:gd name="connsiteY67" fmla="*/ 1187355 h 3377200"/>
              <a:gd name="connsiteX68" fmla="*/ 3903260 w 3930555"/>
              <a:gd name="connsiteY68" fmla="*/ 982639 h 3377200"/>
              <a:gd name="connsiteX69" fmla="*/ 3862317 w 3930555"/>
              <a:gd name="connsiteY69" fmla="*/ 859809 h 3377200"/>
              <a:gd name="connsiteX70" fmla="*/ 3821373 w 3930555"/>
              <a:gd name="connsiteY70" fmla="*/ 709684 h 3377200"/>
              <a:gd name="connsiteX71" fmla="*/ 3766782 w 3930555"/>
              <a:gd name="connsiteY71" fmla="*/ 614149 h 3377200"/>
              <a:gd name="connsiteX72" fmla="*/ 3739487 w 3930555"/>
              <a:gd name="connsiteY72" fmla="*/ 559558 h 3377200"/>
              <a:gd name="connsiteX73" fmla="*/ 3725839 w 3930555"/>
              <a:gd name="connsiteY73" fmla="*/ 518615 h 3377200"/>
              <a:gd name="connsiteX74" fmla="*/ 3684896 w 3930555"/>
              <a:gd name="connsiteY74" fmla="*/ 504967 h 3377200"/>
              <a:gd name="connsiteX75" fmla="*/ 3616657 w 3930555"/>
              <a:gd name="connsiteY75" fmla="*/ 450376 h 3377200"/>
              <a:gd name="connsiteX76" fmla="*/ 3534770 w 3930555"/>
              <a:gd name="connsiteY76" fmla="*/ 395785 h 3377200"/>
              <a:gd name="connsiteX77" fmla="*/ 3480179 w 3930555"/>
              <a:gd name="connsiteY77" fmla="*/ 382137 h 3377200"/>
              <a:gd name="connsiteX78" fmla="*/ 3398293 w 3930555"/>
              <a:gd name="connsiteY78" fmla="*/ 354842 h 3377200"/>
              <a:gd name="connsiteX79" fmla="*/ 3261815 w 3930555"/>
              <a:gd name="connsiteY79" fmla="*/ 341194 h 3377200"/>
              <a:gd name="connsiteX80" fmla="*/ 2920621 w 3930555"/>
              <a:gd name="connsiteY80" fmla="*/ 327546 h 3377200"/>
              <a:gd name="connsiteX81" fmla="*/ 2825087 w 3930555"/>
              <a:gd name="connsiteY81" fmla="*/ 313899 h 3377200"/>
              <a:gd name="connsiteX82" fmla="*/ 2702257 w 3930555"/>
              <a:gd name="connsiteY82" fmla="*/ 300251 h 3377200"/>
              <a:gd name="connsiteX83" fmla="*/ 2661314 w 3930555"/>
              <a:gd name="connsiteY83" fmla="*/ 286603 h 3377200"/>
              <a:gd name="connsiteX84" fmla="*/ 2306472 w 3930555"/>
              <a:gd name="connsiteY84" fmla="*/ 245660 h 3377200"/>
              <a:gd name="connsiteX85" fmla="*/ 2251881 w 3930555"/>
              <a:gd name="connsiteY85" fmla="*/ 232012 h 3377200"/>
              <a:gd name="connsiteX86" fmla="*/ 2156347 w 3930555"/>
              <a:gd name="connsiteY86" fmla="*/ 150125 h 3377200"/>
              <a:gd name="connsiteX87" fmla="*/ 1978926 w 3930555"/>
              <a:gd name="connsiteY87" fmla="*/ 40943 h 3377200"/>
              <a:gd name="connsiteX88" fmla="*/ 1815152 w 3930555"/>
              <a:gd name="connsiteY88" fmla="*/ 0 h 3377200"/>
              <a:gd name="connsiteX89" fmla="*/ 1187355 w 3930555"/>
              <a:gd name="connsiteY89" fmla="*/ 40943 h 3377200"/>
              <a:gd name="connsiteX90" fmla="*/ 1132764 w 3930555"/>
              <a:gd name="connsiteY90" fmla="*/ 54591 h 3377200"/>
              <a:gd name="connsiteX91" fmla="*/ 1037230 w 3930555"/>
              <a:gd name="connsiteY91" fmla="*/ 81887 h 3377200"/>
              <a:gd name="connsiteX92" fmla="*/ 900752 w 3930555"/>
              <a:gd name="connsiteY92" fmla="*/ 109182 h 3377200"/>
              <a:gd name="connsiteX93" fmla="*/ 818866 w 3930555"/>
              <a:gd name="connsiteY93" fmla="*/ 136478 h 3377200"/>
              <a:gd name="connsiteX94" fmla="*/ 709684 w 3930555"/>
              <a:gd name="connsiteY94" fmla="*/ 163773 h 3377200"/>
              <a:gd name="connsiteX95" fmla="*/ 627797 w 3930555"/>
              <a:gd name="connsiteY95" fmla="*/ 232012 h 3377200"/>
              <a:gd name="connsiteX96" fmla="*/ 532263 w 3930555"/>
              <a:gd name="connsiteY96" fmla="*/ 272955 h 3377200"/>
              <a:gd name="connsiteX97" fmla="*/ 436729 w 3930555"/>
              <a:gd name="connsiteY97" fmla="*/ 286603 h 3377200"/>
              <a:gd name="connsiteX98" fmla="*/ 409433 w 3930555"/>
              <a:gd name="connsiteY98" fmla="*/ 286603 h 33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30555" h="3377200">
                <a:moveTo>
                  <a:pt x="409433" y="286603"/>
                </a:moveTo>
                <a:cubicBezTo>
                  <a:pt x="386687" y="300251"/>
                  <a:pt x="364920" y="315683"/>
                  <a:pt x="341194" y="327546"/>
                </a:cubicBezTo>
                <a:cubicBezTo>
                  <a:pt x="285445" y="355420"/>
                  <a:pt x="173074" y="351792"/>
                  <a:pt x="136478" y="354842"/>
                </a:cubicBezTo>
                <a:cubicBezTo>
                  <a:pt x="122830" y="363940"/>
                  <a:pt x="110206" y="374802"/>
                  <a:pt x="95535" y="382137"/>
                </a:cubicBezTo>
                <a:cubicBezTo>
                  <a:pt x="46908" y="406450"/>
                  <a:pt x="53589" y="377569"/>
                  <a:pt x="27296" y="436728"/>
                </a:cubicBezTo>
                <a:cubicBezTo>
                  <a:pt x="15611" y="463020"/>
                  <a:pt x="0" y="518615"/>
                  <a:pt x="0" y="518615"/>
                </a:cubicBezTo>
                <a:cubicBezTo>
                  <a:pt x="8991" y="545587"/>
                  <a:pt x="16893" y="581261"/>
                  <a:pt x="40944" y="600502"/>
                </a:cubicBezTo>
                <a:cubicBezTo>
                  <a:pt x="52177" y="609489"/>
                  <a:pt x="68239" y="609600"/>
                  <a:pt x="81887" y="614149"/>
                </a:cubicBezTo>
                <a:cubicBezTo>
                  <a:pt x="95535" y="623248"/>
                  <a:pt x="113732" y="627797"/>
                  <a:pt x="122830" y="641445"/>
                </a:cubicBezTo>
                <a:cubicBezTo>
                  <a:pt x="133235" y="657052"/>
                  <a:pt x="131325" y="678001"/>
                  <a:pt x="136478" y="696036"/>
                </a:cubicBezTo>
                <a:cubicBezTo>
                  <a:pt x="150604" y="745476"/>
                  <a:pt x="147515" y="733063"/>
                  <a:pt x="177421" y="777922"/>
                </a:cubicBezTo>
                <a:cubicBezTo>
                  <a:pt x="198046" y="860422"/>
                  <a:pt x="185139" y="814725"/>
                  <a:pt x="218364" y="914400"/>
                </a:cubicBezTo>
                <a:cubicBezTo>
                  <a:pt x="232042" y="955434"/>
                  <a:pt x="229912" y="961012"/>
                  <a:pt x="259308" y="996287"/>
                </a:cubicBezTo>
                <a:cubicBezTo>
                  <a:pt x="292146" y="1035693"/>
                  <a:pt x="300936" y="1037687"/>
                  <a:pt x="341194" y="1064525"/>
                </a:cubicBezTo>
                <a:cubicBezTo>
                  <a:pt x="350293" y="1078173"/>
                  <a:pt x="356891" y="1093870"/>
                  <a:pt x="368490" y="1105469"/>
                </a:cubicBezTo>
                <a:cubicBezTo>
                  <a:pt x="380088" y="1117067"/>
                  <a:pt x="398932" y="1120163"/>
                  <a:pt x="409433" y="1132764"/>
                </a:cubicBezTo>
                <a:cubicBezTo>
                  <a:pt x="454995" y="1187438"/>
                  <a:pt x="421929" y="1177094"/>
                  <a:pt x="450376" y="1228299"/>
                </a:cubicBezTo>
                <a:cubicBezTo>
                  <a:pt x="466307" y="1256976"/>
                  <a:pt x="504967" y="1310185"/>
                  <a:pt x="504967" y="1310185"/>
                </a:cubicBezTo>
                <a:cubicBezTo>
                  <a:pt x="509516" y="1328382"/>
                  <a:pt x="511226" y="1347536"/>
                  <a:pt x="518615" y="1364776"/>
                </a:cubicBezTo>
                <a:cubicBezTo>
                  <a:pt x="541822" y="1418925"/>
                  <a:pt x="551722" y="1397478"/>
                  <a:pt x="586854" y="1446663"/>
                </a:cubicBezTo>
                <a:cubicBezTo>
                  <a:pt x="598679" y="1463218"/>
                  <a:pt x="607006" y="1482205"/>
                  <a:pt x="614149" y="1501254"/>
                </a:cubicBezTo>
                <a:cubicBezTo>
                  <a:pt x="623254" y="1525534"/>
                  <a:pt x="639538" y="1627361"/>
                  <a:pt x="655093" y="1637731"/>
                </a:cubicBezTo>
                <a:lnTo>
                  <a:pt x="696036" y="1665027"/>
                </a:lnTo>
                <a:cubicBezTo>
                  <a:pt x="729766" y="1766214"/>
                  <a:pt x="697598" y="1734046"/>
                  <a:pt x="777923" y="1774209"/>
                </a:cubicBezTo>
                <a:lnTo>
                  <a:pt x="887105" y="1937982"/>
                </a:lnTo>
                <a:cubicBezTo>
                  <a:pt x="896203" y="1951630"/>
                  <a:pt x="900752" y="1969827"/>
                  <a:pt x="914400" y="1978925"/>
                </a:cubicBezTo>
                <a:lnTo>
                  <a:pt x="955344" y="2006221"/>
                </a:lnTo>
                <a:cubicBezTo>
                  <a:pt x="994952" y="2065634"/>
                  <a:pt x="990365" y="2049741"/>
                  <a:pt x="1009935" y="2142699"/>
                </a:cubicBezTo>
                <a:cubicBezTo>
                  <a:pt x="1021336" y="2196856"/>
                  <a:pt x="1019728" y="2253968"/>
                  <a:pt x="1037230" y="2306472"/>
                </a:cubicBezTo>
                <a:cubicBezTo>
                  <a:pt x="1041779" y="2320120"/>
                  <a:pt x="1041891" y="2336182"/>
                  <a:pt x="1050878" y="2347415"/>
                </a:cubicBezTo>
                <a:cubicBezTo>
                  <a:pt x="1061125" y="2360223"/>
                  <a:pt x="1078173" y="2365612"/>
                  <a:pt x="1091821" y="2374710"/>
                </a:cubicBezTo>
                <a:cubicBezTo>
                  <a:pt x="1100920" y="2388358"/>
                  <a:pt x="1106773" y="2404853"/>
                  <a:pt x="1119117" y="2415654"/>
                </a:cubicBezTo>
                <a:cubicBezTo>
                  <a:pt x="1143805" y="2437256"/>
                  <a:pt x="1201003" y="2470245"/>
                  <a:pt x="1201003" y="2470245"/>
                </a:cubicBezTo>
                <a:cubicBezTo>
                  <a:pt x="1210102" y="2483893"/>
                  <a:pt x="1216701" y="2499590"/>
                  <a:pt x="1228299" y="2511188"/>
                </a:cubicBezTo>
                <a:cubicBezTo>
                  <a:pt x="1239897" y="2522786"/>
                  <a:pt x="1258741" y="2525883"/>
                  <a:pt x="1269242" y="2538484"/>
                </a:cubicBezTo>
                <a:cubicBezTo>
                  <a:pt x="1282266" y="2554113"/>
                  <a:pt x="1287439" y="2574878"/>
                  <a:pt x="1296538" y="2593075"/>
                </a:cubicBezTo>
                <a:cubicBezTo>
                  <a:pt x="1339188" y="2763683"/>
                  <a:pt x="1284685" y="2551595"/>
                  <a:pt x="1323833" y="2688609"/>
                </a:cubicBezTo>
                <a:cubicBezTo>
                  <a:pt x="1328986" y="2706644"/>
                  <a:pt x="1327076" y="2727593"/>
                  <a:pt x="1337481" y="2743200"/>
                </a:cubicBezTo>
                <a:cubicBezTo>
                  <a:pt x="1346579" y="2756848"/>
                  <a:pt x="1364776" y="2761397"/>
                  <a:pt x="1378424" y="2770496"/>
                </a:cubicBezTo>
                <a:cubicBezTo>
                  <a:pt x="1399050" y="2852997"/>
                  <a:pt x="1386142" y="2807297"/>
                  <a:pt x="1419367" y="2906973"/>
                </a:cubicBezTo>
                <a:cubicBezTo>
                  <a:pt x="1423916" y="2920621"/>
                  <a:pt x="1422843" y="2937743"/>
                  <a:pt x="1433015" y="2947916"/>
                </a:cubicBezTo>
                <a:lnTo>
                  <a:pt x="1473958" y="2988860"/>
                </a:lnTo>
                <a:lnTo>
                  <a:pt x="1501254" y="3070746"/>
                </a:lnTo>
                <a:cubicBezTo>
                  <a:pt x="1505803" y="3084394"/>
                  <a:pt x="1502932" y="3103710"/>
                  <a:pt x="1514902" y="3111690"/>
                </a:cubicBezTo>
                <a:lnTo>
                  <a:pt x="1596788" y="3166281"/>
                </a:lnTo>
                <a:cubicBezTo>
                  <a:pt x="1630722" y="3188904"/>
                  <a:pt x="1652752" y="3206033"/>
                  <a:pt x="1692323" y="3220872"/>
                </a:cubicBezTo>
                <a:cubicBezTo>
                  <a:pt x="1709886" y="3227458"/>
                  <a:pt x="1728717" y="3229970"/>
                  <a:pt x="1746914" y="3234519"/>
                </a:cubicBezTo>
                <a:cubicBezTo>
                  <a:pt x="1765111" y="3243618"/>
                  <a:pt x="1782805" y="3253801"/>
                  <a:pt x="1801505" y="3261815"/>
                </a:cubicBezTo>
                <a:cubicBezTo>
                  <a:pt x="1832020" y="3274893"/>
                  <a:pt x="1865289" y="3280451"/>
                  <a:pt x="1897039" y="3289110"/>
                </a:cubicBezTo>
                <a:cubicBezTo>
                  <a:pt x="1928991" y="3297824"/>
                  <a:pt x="1960097" y="3309911"/>
                  <a:pt x="1992573" y="3316406"/>
                </a:cubicBezTo>
                <a:cubicBezTo>
                  <a:pt x="2028538" y="3323599"/>
                  <a:pt x="2065361" y="3325505"/>
                  <a:pt x="2101755" y="3330054"/>
                </a:cubicBezTo>
                <a:cubicBezTo>
                  <a:pt x="2378158" y="3422188"/>
                  <a:pt x="2162220" y="3355265"/>
                  <a:pt x="2893326" y="3330054"/>
                </a:cubicBezTo>
                <a:cubicBezTo>
                  <a:pt x="2907703" y="3329558"/>
                  <a:pt x="2920251" y="3319641"/>
                  <a:pt x="2934269" y="3316406"/>
                </a:cubicBezTo>
                <a:cubicBezTo>
                  <a:pt x="2979475" y="3305974"/>
                  <a:pt x="3025739" y="3300362"/>
                  <a:pt x="3070747" y="3289110"/>
                </a:cubicBezTo>
                <a:lnTo>
                  <a:pt x="3179929" y="3261815"/>
                </a:lnTo>
                <a:cubicBezTo>
                  <a:pt x="3198126" y="3257266"/>
                  <a:pt x="3216726" y="3254099"/>
                  <a:pt x="3234520" y="3248167"/>
                </a:cubicBezTo>
                <a:cubicBezTo>
                  <a:pt x="3248168" y="3243618"/>
                  <a:pt x="3261584" y="3238304"/>
                  <a:pt x="3275463" y="3234519"/>
                </a:cubicBezTo>
                <a:cubicBezTo>
                  <a:pt x="3311655" y="3224648"/>
                  <a:pt x="3349056" y="3219087"/>
                  <a:pt x="3384645" y="3207224"/>
                </a:cubicBezTo>
                <a:cubicBezTo>
                  <a:pt x="3533963" y="3157450"/>
                  <a:pt x="3307793" y="3236832"/>
                  <a:pt x="3466532" y="3166281"/>
                </a:cubicBezTo>
                <a:cubicBezTo>
                  <a:pt x="3492824" y="3154596"/>
                  <a:pt x="3524478" y="3154945"/>
                  <a:pt x="3548418" y="3138985"/>
                </a:cubicBezTo>
                <a:cubicBezTo>
                  <a:pt x="3562066" y="3129887"/>
                  <a:pt x="3573800" y="3116877"/>
                  <a:pt x="3589361" y="3111690"/>
                </a:cubicBezTo>
                <a:cubicBezTo>
                  <a:pt x="3615613" y="3102939"/>
                  <a:pt x="3643952" y="3102591"/>
                  <a:pt x="3671248" y="3098042"/>
                </a:cubicBezTo>
                <a:cubicBezTo>
                  <a:pt x="3689445" y="3088943"/>
                  <a:pt x="3707139" y="3078760"/>
                  <a:pt x="3725839" y="3070746"/>
                </a:cubicBezTo>
                <a:cubicBezTo>
                  <a:pt x="3739062" y="3065079"/>
                  <a:pt x="3754206" y="3064085"/>
                  <a:pt x="3766782" y="3057099"/>
                </a:cubicBezTo>
                <a:cubicBezTo>
                  <a:pt x="3907572" y="2978883"/>
                  <a:pt x="3796966" y="3019743"/>
                  <a:pt x="3889612" y="2988860"/>
                </a:cubicBezTo>
                <a:cubicBezTo>
                  <a:pt x="3894161" y="2975212"/>
                  <a:pt x="3902983" y="2962300"/>
                  <a:pt x="3903260" y="2947916"/>
                </a:cubicBezTo>
                <a:cubicBezTo>
                  <a:pt x="3930841" y="1513733"/>
                  <a:pt x="3771180" y="2006709"/>
                  <a:pt x="3930555" y="1528549"/>
                </a:cubicBezTo>
                <a:cubicBezTo>
                  <a:pt x="3926006" y="1414818"/>
                  <a:pt x="3922592" y="1301035"/>
                  <a:pt x="3916908" y="1187355"/>
                </a:cubicBezTo>
                <a:cubicBezTo>
                  <a:pt x="3913493" y="1119050"/>
                  <a:pt x="3910065" y="1050690"/>
                  <a:pt x="3903260" y="982639"/>
                </a:cubicBezTo>
                <a:cubicBezTo>
                  <a:pt x="3894518" y="895216"/>
                  <a:pt x="3892184" y="934477"/>
                  <a:pt x="3862317" y="859809"/>
                </a:cubicBezTo>
                <a:cubicBezTo>
                  <a:pt x="3766609" y="620537"/>
                  <a:pt x="3889905" y="915279"/>
                  <a:pt x="3821373" y="709684"/>
                </a:cubicBezTo>
                <a:cubicBezTo>
                  <a:pt x="3804875" y="660190"/>
                  <a:pt x="3790744" y="656083"/>
                  <a:pt x="3766782" y="614149"/>
                </a:cubicBezTo>
                <a:cubicBezTo>
                  <a:pt x="3756688" y="596485"/>
                  <a:pt x="3747501" y="578258"/>
                  <a:pt x="3739487" y="559558"/>
                </a:cubicBezTo>
                <a:cubicBezTo>
                  <a:pt x="3733820" y="546335"/>
                  <a:pt x="3736011" y="528787"/>
                  <a:pt x="3725839" y="518615"/>
                </a:cubicBezTo>
                <a:cubicBezTo>
                  <a:pt x="3715667" y="508443"/>
                  <a:pt x="3698544" y="509516"/>
                  <a:pt x="3684896" y="504967"/>
                </a:cubicBezTo>
                <a:cubicBezTo>
                  <a:pt x="3634461" y="429317"/>
                  <a:pt x="3686456" y="489153"/>
                  <a:pt x="3616657" y="450376"/>
                </a:cubicBezTo>
                <a:cubicBezTo>
                  <a:pt x="3587980" y="434444"/>
                  <a:pt x="3566596" y="403742"/>
                  <a:pt x="3534770" y="395785"/>
                </a:cubicBezTo>
                <a:cubicBezTo>
                  <a:pt x="3516573" y="391236"/>
                  <a:pt x="3498145" y="387527"/>
                  <a:pt x="3480179" y="382137"/>
                </a:cubicBezTo>
                <a:cubicBezTo>
                  <a:pt x="3452621" y="373870"/>
                  <a:pt x="3426572" y="360144"/>
                  <a:pt x="3398293" y="354842"/>
                </a:cubicBezTo>
                <a:cubicBezTo>
                  <a:pt x="3353356" y="346416"/>
                  <a:pt x="3307460" y="343802"/>
                  <a:pt x="3261815" y="341194"/>
                </a:cubicBezTo>
                <a:cubicBezTo>
                  <a:pt x="3148178" y="334700"/>
                  <a:pt x="3034352" y="332095"/>
                  <a:pt x="2920621" y="327546"/>
                </a:cubicBezTo>
                <a:lnTo>
                  <a:pt x="2825087" y="313899"/>
                </a:lnTo>
                <a:cubicBezTo>
                  <a:pt x="2784210" y="308789"/>
                  <a:pt x="2742892" y="307024"/>
                  <a:pt x="2702257" y="300251"/>
                </a:cubicBezTo>
                <a:cubicBezTo>
                  <a:pt x="2688067" y="297886"/>
                  <a:pt x="2675454" y="289254"/>
                  <a:pt x="2661314" y="286603"/>
                </a:cubicBezTo>
                <a:cubicBezTo>
                  <a:pt x="2497113" y="255816"/>
                  <a:pt x="2472333" y="258419"/>
                  <a:pt x="2306472" y="245660"/>
                </a:cubicBezTo>
                <a:cubicBezTo>
                  <a:pt x="2288275" y="241111"/>
                  <a:pt x="2268658" y="240400"/>
                  <a:pt x="2251881" y="232012"/>
                </a:cubicBezTo>
                <a:cubicBezTo>
                  <a:pt x="2191107" y="201625"/>
                  <a:pt x="2205518" y="188370"/>
                  <a:pt x="2156347" y="150125"/>
                </a:cubicBezTo>
                <a:cubicBezTo>
                  <a:pt x="2129464" y="129216"/>
                  <a:pt x="2007328" y="51407"/>
                  <a:pt x="1978926" y="40943"/>
                </a:cubicBezTo>
                <a:cubicBezTo>
                  <a:pt x="1926124" y="21490"/>
                  <a:pt x="1815152" y="0"/>
                  <a:pt x="1815152" y="0"/>
                </a:cubicBezTo>
                <a:cubicBezTo>
                  <a:pt x="1495207" y="11427"/>
                  <a:pt x="1466271" y="2909"/>
                  <a:pt x="1187355" y="40943"/>
                </a:cubicBezTo>
                <a:cubicBezTo>
                  <a:pt x="1168770" y="43477"/>
                  <a:pt x="1150860" y="49656"/>
                  <a:pt x="1132764" y="54591"/>
                </a:cubicBezTo>
                <a:cubicBezTo>
                  <a:pt x="1100812" y="63305"/>
                  <a:pt x="1069501" y="74440"/>
                  <a:pt x="1037230" y="81887"/>
                </a:cubicBezTo>
                <a:cubicBezTo>
                  <a:pt x="930655" y="106481"/>
                  <a:pt x="986383" y="83492"/>
                  <a:pt x="900752" y="109182"/>
                </a:cubicBezTo>
                <a:cubicBezTo>
                  <a:pt x="873194" y="117450"/>
                  <a:pt x="847079" y="130836"/>
                  <a:pt x="818866" y="136478"/>
                </a:cubicBezTo>
                <a:cubicBezTo>
                  <a:pt x="792908" y="141669"/>
                  <a:pt x="737663" y="149783"/>
                  <a:pt x="709684" y="163773"/>
                </a:cubicBezTo>
                <a:cubicBezTo>
                  <a:pt x="637485" y="199873"/>
                  <a:pt x="698222" y="181709"/>
                  <a:pt x="627797" y="232012"/>
                </a:cubicBezTo>
                <a:cubicBezTo>
                  <a:pt x="610531" y="244345"/>
                  <a:pt x="557016" y="268004"/>
                  <a:pt x="532263" y="272955"/>
                </a:cubicBezTo>
                <a:cubicBezTo>
                  <a:pt x="500720" y="279264"/>
                  <a:pt x="468574" y="282054"/>
                  <a:pt x="436729" y="286603"/>
                </a:cubicBezTo>
                <a:lnTo>
                  <a:pt x="409433" y="28660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2B66251A-A5B6-4957-8694-D49467631083}"/>
              </a:ext>
            </a:extLst>
          </p:cNvPr>
          <p:cNvSpPr txBox="1"/>
          <p:nvPr/>
        </p:nvSpPr>
        <p:spPr>
          <a:xfrm>
            <a:off x="4246079" y="2951406"/>
            <a:ext cx="7827029" cy="461665"/>
          </a:xfrm>
          <a:prstGeom prst="rect">
            <a:avLst/>
          </a:prstGeom>
          <a:noFill/>
        </p:spPr>
        <p:txBody>
          <a:bodyPr wrap="square" rtlCol="0">
            <a:spAutoFit/>
          </a:bodyPr>
          <a:lstStyle/>
          <a:p>
            <a:r>
              <a:rPr lang="es-ES" sz="2400" b="1" dirty="0">
                <a:solidFill>
                  <a:srgbClr val="33BBAE"/>
                </a:solidFill>
                <a:latin typeface="Avenir Next LT Pro Light" panose="020B0604020202020204" pitchFamily="34" charset="0"/>
              </a:rPr>
              <a:t>2ª y 3ª Sesión de Consejo Directivo 2019 </a:t>
            </a:r>
            <a:endParaRPr lang="es-ES" sz="2400" dirty="0">
              <a:solidFill>
                <a:srgbClr val="33BBAE"/>
              </a:solidFill>
              <a:latin typeface="Avenir Next LT Pro Light" panose="020B0604020202020204" pitchFamily="34" charset="0"/>
            </a:endParaRPr>
          </a:p>
        </p:txBody>
      </p:sp>
      <p:sp>
        <p:nvSpPr>
          <p:cNvPr id="15" name="Rectángulo 14">
            <a:extLst>
              <a:ext uri="{FF2B5EF4-FFF2-40B4-BE49-F238E27FC236}">
                <a16:creationId xmlns:a16="http://schemas.microsoft.com/office/drawing/2014/main" id="{DE4B2930-D416-42A2-9BAD-3EE3C9948F1B}"/>
              </a:ext>
            </a:extLst>
          </p:cNvPr>
          <p:cNvSpPr/>
          <p:nvPr/>
        </p:nvSpPr>
        <p:spPr>
          <a:xfrm>
            <a:off x="4246078" y="3423122"/>
            <a:ext cx="5739811" cy="95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DE7C40A9-1632-4186-AE5D-A733CF1DEB0B}"/>
              </a:ext>
            </a:extLst>
          </p:cNvPr>
          <p:cNvSpPr txBox="1"/>
          <p:nvPr/>
        </p:nvSpPr>
        <p:spPr>
          <a:xfrm>
            <a:off x="5446642" y="3561726"/>
            <a:ext cx="4539247" cy="584775"/>
          </a:xfrm>
          <a:prstGeom prst="rect">
            <a:avLst/>
          </a:prstGeom>
          <a:solidFill>
            <a:srgbClr val="3B8583"/>
          </a:solidFill>
        </p:spPr>
        <p:txBody>
          <a:bodyPr wrap="square" rtlCol="0">
            <a:spAutoFit/>
          </a:bodyPr>
          <a:lstStyle/>
          <a:p>
            <a:pPr algn="r"/>
            <a:r>
              <a:rPr lang="es-ES" sz="1600" dirty="0">
                <a:solidFill>
                  <a:schemeClr val="bg1"/>
                </a:solidFill>
                <a:latin typeface="Avenir Next LT Pro Light" panose="020B0604020202020204" pitchFamily="34" charset="0"/>
              </a:rPr>
              <a:t>11 de diciembre 2019</a:t>
            </a:r>
          </a:p>
          <a:p>
            <a:pPr algn="r"/>
            <a:r>
              <a:rPr lang="es-ES" sz="1600" dirty="0">
                <a:solidFill>
                  <a:schemeClr val="bg1"/>
                </a:solidFill>
                <a:latin typeface="Avenir Next LT Pro Light" panose="020B0604020202020204" pitchFamily="34" charset="0"/>
              </a:rPr>
              <a:t>Saltillo, Coahuila</a:t>
            </a:r>
          </a:p>
        </p:txBody>
      </p:sp>
    </p:spTree>
    <p:extLst>
      <p:ext uri="{BB962C8B-B14F-4D97-AF65-F5344CB8AC3E}">
        <p14:creationId xmlns:p14="http://schemas.microsoft.com/office/powerpoint/2010/main" val="235334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[julio – diciembre 2019]</a:t>
            </a:r>
          </a:p>
          <a:p>
            <a:pPr marL="0" indent="0">
              <a:buNone/>
            </a:pP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3508653"/>
          </a:xfrm>
          <a:prstGeom prst="rect">
            <a:avLst/>
          </a:prstGeom>
          <a:noFill/>
        </p:spPr>
        <p:txBody>
          <a:bodyPr wrap="square" rtlCol="0">
            <a:spAutoFit/>
          </a:bodyPr>
          <a:lstStyle/>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r>
              <a:rPr lang="es-ES" b="1" dirty="0">
                <a:solidFill>
                  <a:schemeClr val="tx1">
                    <a:lumMod val="75000"/>
                    <a:lumOff val="25000"/>
                  </a:schemeClr>
                </a:solidFill>
                <a:latin typeface="Arial Nova" panose="020B0504020202020204" pitchFamily="34" charset="0"/>
              </a:rPr>
              <a:t>Diciembre</a:t>
            </a: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Participación </a:t>
            </a:r>
            <a:r>
              <a:rPr lang="es-ES" dirty="0">
                <a:solidFill>
                  <a:schemeClr val="tx1">
                    <a:lumMod val="75000"/>
                    <a:lumOff val="25000"/>
                  </a:schemeClr>
                </a:solidFill>
                <a:latin typeface="Arial Nova" panose="020B0504020202020204" pitchFamily="34" charset="0"/>
              </a:rPr>
              <a:t>en Sesión Solemne por el 15º aniversario de conformación del Instituto Coahuilense de Acceso a la Información. </a:t>
            </a:r>
          </a:p>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Participación </a:t>
            </a:r>
            <a:r>
              <a:rPr lang="es-ES" dirty="0">
                <a:solidFill>
                  <a:schemeClr val="tx1">
                    <a:lumMod val="75000"/>
                    <a:lumOff val="25000"/>
                  </a:schemeClr>
                </a:solidFill>
                <a:latin typeface="Arial Nova" panose="020B0504020202020204" pitchFamily="34" charset="0"/>
              </a:rPr>
              <a:t>en Asamblea COMENER</a:t>
            </a:r>
          </a:p>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Participación </a:t>
            </a:r>
            <a:r>
              <a:rPr lang="es-ES" dirty="0">
                <a:solidFill>
                  <a:schemeClr val="tx1">
                    <a:lumMod val="75000"/>
                    <a:lumOff val="25000"/>
                  </a:schemeClr>
                </a:solidFill>
                <a:latin typeface="Arial Nova" panose="020B0504020202020204" pitchFamily="34" charset="0"/>
              </a:rPr>
              <a:t>en mesas de trabajo sobre energía. COPERES 2040</a:t>
            </a:r>
          </a:p>
          <a:p>
            <a:endParaRPr lang="es-ES" b="1" dirty="0">
              <a:solidFill>
                <a:schemeClr val="tx1">
                  <a:lumMod val="75000"/>
                  <a:lumOff val="25000"/>
                </a:schemeClr>
              </a:solidFill>
              <a:latin typeface="Arial Nova" panose="020B0504020202020204" pitchFamily="34" charset="0"/>
            </a:endParaRPr>
          </a:p>
          <a:p>
            <a:endParaRPr lang="es-ES" b="1" dirty="0">
              <a:solidFill>
                <a:schemeClr val="tx1">
                  <a:lumMod val="75000"/>
                  <a:lumOff val="25000"/>
                </a:schemeClr>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3515386"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Participación en eventos</a:t>
            </a:r>
          </a:p>
        </p:txBody>
      </p:sp>
      <p:pic>
        <p:nvPicPr>
          <p:cNvPr id="4" name="Imagen 3" descr="Imagen que contiene dibujo, tabla&#10;&#10;Descripción generada automáticamente">
            <a:extLst>
              <a:ext uri="{FF2B5EF4-FFF2-40B4-BE49-F238E27FC236}">
                <a16:creationId xmlns:a16="http://schemas.microsoft.com/office/drawing/2014/main" id="{95430C6D-3EC1-4953-A6A0-EA891CB13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420" y="4217713"/>
            <a:ext cx="2746555" cy="1400099"/>
          </a:xfrm>
          <a:prstGeom prst="rect">
            <a:avLst/>
          </a:prstGeom>
        </p:spPr>
      </p:pic>
      <p:pic>
        <p:nvPicPr>
          <p:cNvPr id="7" name="Imagen 6" descr="Imagen que contiene tabla&#10;&#10;Descripción generada automáticamente">
            <a:extLst>
              <a:ext uri="{FF2B5EF4-FFF2-40B4-BE49-F238E27FC236}">
                <a16:creationId xmlns:a16="http://schemas.microsoft.com/office/drawing/2014/main" id="{953BB72B-E7E4-41B9-818D-FF87342D6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5109" y="4217713"/>
            <a:ext cx="1869204" cy="1400099"/>
          </a:xfrm>
          <a:prstGeom prst="rect">
            <a:avLst/>
          </a:prstGeom>
        </p:spPr>
      </p:pic>
      <p:pic>
        <p:nvPicPr>
          <p:cNvPr id="9" name="Imagen 8" descr="Imagen que contiene rojo, edificio, interior, hombre&#10;&#10;Descripción generada automáticamente">
            <a:extLst>
              <a:ext uri="{FF2B5EF4-FFF2-40B4-BE49-F238E27FC236}">
                <a16:creationId xmlns:a16="http://schemas.microsoft.com/office/drawing/2014/main" id="{C1814CA0-D80B-4957-9C6D-E8822B656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2420" y="1240188"/>
            <a:ext cx="4661893" cy="2900301"/>
          </a:xfrm>
          <a:prstGeom prst="rect">
            <a:avLst/>
          </a:prstGeom>
        </p:spPr>
      </p:pic>
    </p:spTree>
    <p:extLst>
      <p:ext uri="{BB962C8B-B14F-4D97-AF65-F5344CB8AC3E}">
        <p14:creationId xmlns:p14="http://schemas.microsoft.com/office/powerpoint/2010/main" val="43971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[julio – diciembre 2019]</a:t>
            </a:r>
          </a:p>
          <a:p>
            <a:pPr marL="0" indent="0">
              <a:buNone/>
            </a:pP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6026137"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Gestión económica y servicios a asociados</a:t>
            </a:r>
          </a:p>
        </p:txBody>
      </p:sp>
      <p:pic>
        <p:nvPicPr>
          <p:cNvPr id="6" name="Imagen 5" descr="Captura de pantalla de un celular con letras&#10;&#10;Descripción generada automáticamente">
            <a:extLst>
              <a:ext uri="{FF2B5EF4-FFF2-40B4-BE49-F238E27FC236}">
                <a16:creationId xmlns:a16="http://schemas.microsoft.com/office/drawing/2014/main" id="{62A1053F-2C3A-49C5-A02E-E19654551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15" y="1280406"/>
            <a:ext cx="3132240" cy="5213160"/>
          </a:xfrm>
          <a:prstGeom prst="rect">
            <a:avLst/>
          </a:prstGeom>
        </p:spPr>
      </p:pic>
      <p:pic>
        <p:nvPicPr>
          <p:cNvPr id="1026" name="Picture 2" descr="Resultado de imagen para hm energy">
            <a:hlinkClick r:id="rId4"/>
            <a:extLst>
              <a:ext uri="{FF2B5EF4-FFF2-40B4-BE49-F238E27FC236}">
                <a16:creationId xmlns:a16="http://schemas.microsoft.com/office/drawing/2014/main" id="{7F180A02-89A2-4073-AEDA-033333DBE3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844" t="26124" r="24770" b="23060"/>
          <a:stretch/>
        </p:blipFill>
        <p:spPr bwMode="auto">
          <a:xfrm>
            <a:off x="4521005" y="1315388"/>
            <a:ext cx="34544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6BA2AC25-249A-4004-B9A5-BA9D3BE62A79}"/>
              </a:ext>
            </a:extLst>
          </p:cNvPr>
          <p:cNvPicPr>
            <a:picLocks noChangeAspect="1"/>
          </p:cNvPicPr>
          <p:nvPr/>
        </p:nvPicPr>
        <p:blipFill rotWithShape="1">
          <a:blip r:embed="rId6">
            <a:extLst>
              <a:ext uri="{28A0092B-C50C-407E-A947-70E740481C1C}">
                <a14:useLocalDpi xmlns:a14="http://schemas.microsoft.com/office/drawing/2010/main" val="0"/>
              </a:ext>
            </a:extLst>
          </a:blip>
          <a:srcRect t="13340" b="13481"/>
          <a:stretch/>
        </p:blipFill>
        <p:spPr>
          <a:xfrm>
            <a:off x="4521005" y="2759607"/>
            <a:ext cx="3460901" cy="1899480"/>
          </a:xfrm>
          <a:prstGeom prst="rect">
            <a:avLst/>
          </a:prstGeom>
        </p:spPr>
      </p:pic>
      <p:pic>
        <p:nvPicPr>
          <p:cNvPr id="14" name="Imagen 13">
            <a:extLst>
              <a:ext uri="{FF2B5EF4-FFF2-40B4-BE49-F238E27FC236}">
                <a16:creationId xmlns:a16="http://schemas.microsoft.com/office/drawing/2014/main" id="{1E80018F-E314-489F-BD7C-CCBEDA6B81C8}"/>
              </a:ext>
            </a:extLst>
          </p:cNvPr>
          <p:cNvPicPr>
            <a:picLocks noChangeAspect="1"/>
          </p:cNvPicPr>
          <p:nvPr/>
        </p:nvPicPr>
        <p:blipFill rotWithShape="1">
          <a:blip r:embed="rId7"/>
          <a:srcRect l="32976" t="23947" r="33334" b="8184"/>
          <a:stretch/>
        </p:blipFill>
        <p:spPr>
          <a:xfrm>
            <a:off x="7780047" y="1533778"/>
            <a:ext cx="3841758" cy="4351137"/>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E27DDA26-38A0-4A49-8816-8355AC1ECB17}"/>
              </a:ext>
            </a:extLst>
          </p:cNvPr>
          <p:cNvPicPr>
            <a:picLocks noChangeAspect="1"/>
          </p:cNvPicPr>
          <p:nvPr/>
        </p:nvPicPr>
        <p:blipFill rotWithShape="1">
          <a:blip r:embed="rId8"/>
          <a:srcRect l="16190" t="36523" r="15356" b="35766"/>
          <a:stretch/>
        </p:blipFill>
        <p:spPr>
          <a:xfrm>
            <a:off x="4875289" y="5124261"/>
            <a:ext cx="6200232" cy="1411169"/>
          </a:xfrm>
          <a:prstGeom prst="rect">
            <a:avLst/>
          </a:prstGeom>
          <a:ln w="9525">
            <a:solidFill>
              <a:srgbClr val="C00000"/>
            </a:solidFill>
          </a:ln>
        </p:spPr>
      </p:pic>
      <p:sp>
        <p:nvSpPr>
          <p:cNvPr id="19" name="Rectángulo 18">
            <a:extLst>
              <a:ext uri="{FF2B5EF4-FFF2-40B4-BE49-F238E27FC236}">
                <a16:creationId xmlns:a16="http://schemas.microsoft.com/office/drawing/2014/main" id="{1797A852-ABEF-410A-8D96-83CD27E7D9D4}"/>
              </a:ext>
            </a:extLst>
          </p:cNvPr>
          <p:cNvSpPr/>
          <p:nvPr/>
        </p:nvSpPr>
        <p:spPr>
          <a:xfrm>
            <a:off x="8127218" y="3585029"/>
            <a:ext cx="3222780" cy="732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 name="Conector: angular 19">
            <a:extLst>
              <a:ext uri="{FF2B5EF4-FFF2-40B4-BE49-F238E27FC236}">
                <a16:creationId xmlns:a16="http://schemas.microsoft.com/office/drawing/2014/main" id="{EED95898-E58B-4D39-9299-9EE372C84027}"/>
              </a:ext>
            </a:extLst>
          </p:cNvPr>
          <p:cNvCxnSpPr>
            <a:cxnSpLocks/>
          </p:cNvCxnSpPr>
          <p:nvPr/>
        </p:nvCxnSpPr>
        <p:spPr>
          <a:xfrm rot="5400000">
            <a:off x="9337006" y="4708143"/>
            <a:ext cx="803208" cy="1"/>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84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[junio – diciembre 2019]</a:t>
            </a:r>
          </a:p>
          <a:p>
            <a:pPr marL="0" indent="0">
              <a:buNone/>
            </a:pP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6026137"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Gestión económica y servicios a asociados</a:t>
            </a:r>
          </a:p>
        </p:txBody>
      </p:sp>
      <p:pic>
        <p:nvPicPr>
          <p:cNvPr id="17" name="Imagen 16" descr="Imagen que contiene tabla&#10;&#10;Descripción generada automáticamente">
            <a:extLst>
              <a:ext uri="{FF2B5EF4-FFF2-40B4-BE49-F238E27FC236}">
                <a16:creationId xmlns:a16="http://schemas.microsoft.com/office/drawing/2014/main" id="{24C4EC81-3AB9-4BA4-9157-F7671F22F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988" y="1280406"/>
            <a:ext cx="2337350" cy="1750756"/>
          </a:xfrm>
          <a:prstGeom prst="rect">
            <a:avLst/>
          </a:prstGeom>
        </p:spPr>
      </p:pic>
      <p:pic>
        <p:nvPicPr>
          <p:cNvPr id="4" name="Imagen 3">
            <a:extLst>
              <a:ext uri="{FF2B5EF4-FFF2-40B4-BE49-F238E27FC236}">
                <a16:creationId xmlns:a16="http://schemas.microsoft.com/office/drawing/2014/main" id="{C35CF895-290C-411B-8DAF-554785E77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750" y="1315388"/>
            <a:ext cx="3138838" cy="1647890"/>
          </a:xfrm>
          <a:prstGeom prst="rect">
            <a:avLst/>
          </a:prstGeom>
        </p:spPr>
      </p:pic>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477" y="1280406"/>
            <a:ext cx="3248310" cy="1935685"/>
          </a:xfrm>
          <a:prstGeom prst="rect">
            <a:avLst/>
          </a:prstGeom>
        </p:spPr>
      </p:pic>
      <p:sp>
        <p:nvSpPr>
          <p:cNvPr id="21" name="CuadroTexto 20">
            <a:extLst>
              <a:ext uri="{FF2B5EF4-FFF2-40B4-BE49-F238E27FC236}">
                <a16:creationId xmlns:a16="http://schemas.microsoft.com/office/drawing/2014/main" id="{9F8AE727-58FA-4F7A-8324-144CA603B2BC}"/>
              </a:ext>
            </a:extLst>
          </p:cNvPr>
          <p:cNvSpPr txBox="1"/>
          <p:nvPr/>
        </p:nvSpPr>
        <p:spPr>
          <a:xfrm>
            <a:off x="1273280" y="2963278"/>
            <a:ext cx="3205470" cy="2554545"/>
          </a:xfrm>
          <a:prstGeom prst="rect">
            <a:avLst/>
          </a:prstGeom>
          <a:noFill/>
        </p:spPr>
        <p:txBody>
          <a:bodyPr wrap="square" rtlCol="0">
            <a:spAutoFit/>
          </a:bodyPr>
          <a:lstStyle/>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Servicios </a:t>
            </a:r>
          </a:p>
          <a:p>
            <a:r>
              <a:rPr lang="es-ES" sz="1600" dirty="0">
                <a:solidFill>
                  <a:schemeClr val="tx1">
                    <a:lumMod val="75000"/>
                    <a:lumOff val="25000"/>
                  </a:schemeClr>
                </a:solidFill>
                <a:latin typeface="Arial Nova" panose="020B0504020202020204" pitchFamily="34" charset="0"/>
              </a:rPr>
              <a:t>Asesoría y apoyo en la instalación de diversos proyectos de energías limpias en las regiones norte y centro del estado. </a:t>
            </a:r>
          </a:p>
          <a:p>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Se firmó contrato</a:t>
            </a:r>
          </a:p>
          <a:p>
            <a:endParaRPr lang="es-ES" sz="1600" b="1" dirty="0">
              <a:solidFill>
                <a:schemeClr val="tx1">
                  <a:lumMod val="75000"/>
                  <a:lumOff val="25000"/>
                </a:schemeClr>
              </a:solidFill>
              <a:latin typeface="Arial Nova" panose="020B0504020202020204" pitchFamily="34" charset="0"/>
            </a:endParaRPr>
          </a:p>
        </p:txBody>
      </p:sp>
      <p:sp>
        <p:nvSpPr>
          <p:cNvPr id="22" name="CuadroTexto 21">
            <a:extLst>
              <a:ext uri="{FF2B5EF4-FFF2-40B4-BE49-F238E27FC236}">
                <a16:creationId xmlns:a16="http://schemas.microsoft.com/office/drawing/2014/main" id="{A0DDF614-0367-4DFA-92F8-C1F07D7E4213}"/>
              </a:ext>
            </a:extLst>
          </p:cNvPr>
          <p:cNvSpPr txBox="1"/>
          <p:nvPr/>
        </p:nvSpPr>
        <p:spPr>
          <a:xfrm>
            <a:off x="4804344" y="2963278"/>
            <a:ext cx="3205470" cy="2554545"/>
          </a:xfrm>
          <a:prstGeom prst="rect">
            <a:avLst/>
          </a:prstGeom>
          <a:noFill/>
        </p:spPr>
        <p:txBody>
          <a:bodyPr wrap="square" rtlCol="0">
            <a:spAutoFit/>
          </a:bodyPr>
          <a:lstStyle/>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Servicios</a:t>
            </a:r>
          </a:p>
          <a:p>
            <a:r>
              <a:rPr lang="es-ES" sz="1600" dirty="0">
                <a:solidFill>
                  <a:schemeClr val="tx1">
                    <a:lumMod val="75000"/>
                    <a:lumOff val="25000"/>
                  </a:schemeClr>
                </a:solidFill>
                <a:latin typeface="Arial Nova" panose="020B0504020202020204" pitchFamily="34" charset="0"/>
              </a:rPr>
              <a:t>Apoyo y gestiones para la instalación de importante proyecto fotovoltaico en el municipio de General Cepeda</a:t>
            </a:r>
          </a:p>
          <a:p>
            <a:endParaRPr lang="es-ES" sz="1600" dirty="0">
              <a:solidFill>
                <a:schemeClr val="tx1">
                  <a:lumMod val="75000"/>
                  <a:lumOff val="25000"/>
                </a:schemeClr>
              </a:solidFill>
              <a:latin typeface="Arial Nova" panose="020B0504020202020204" pitchFamily="34" charset="0"/>
            </a:endParaRPr>
          </a:p>
          <a:p>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Se firmó contrato</a:t>
            </a:r>
          </a:p>
          <a:p>
            <a:endParaRPr lang="es-ES" sz="1600" b="1" dirty="0">
              <a:solidFill>
                <a:schemeClr val="tx1">
                  <a:lumMod val="75000"/>
                  <a:lumOff val="25000"/>
                </a:schemeClr>
              </a:solidFill>
              <a:latin typeface="Arial Nova" panose="020B0504020202020204" pitchFamily="34" charset="0"/>
            </a:endParaRPr>
          </a:p>
        </p:txBody>
      </p:sp>
      <p:sp>
        <p:nvSpPr>
          <p:cNvPr id="23" name="CuadroTexto 22">
            <a:extLst>
              <a:ext uri="{FF2B5EF4-FFF2-40B4-BE49-F238E27FC236}">
                <a16:creationId xmlns:a16="http://schemas.microsoft.com/office/drawing/2014/main" id="{24166208-32B4-40A9-BD94-5E3745332080}"/>
              </a:ext>
            </a:extLst>
          </p:cNvPr>
          <p:cNvSpPr txBox="1"/>
          <p:nvPr/>
        </p:nvSpPr>
        <p:spPr>
          <a:xfrm>
            <a:off x="8557265" y="2963278"/>
            <a:ext cx="3205470" cy="1323439"/>
          </a:xfrm>
          <a:prstGeom prst="rect">
            <a:avLst/>
          </a:prstGeom>
          <a:noFill/>
        </p:spPr>
        <p:txBody>
          <a:bodyPr wrap="square" rtlCol="0">
            <a:spAutoFit/>
          </a:bodyPr>
          <a:lstStyle/>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Servicios </a:t>
            </a:r>
          </a:p>
          <a:p>
            <a:r>
              <a:rPr lang="es-ES" sz="1600" dirty="0">
                <a:solidFill>
                  <a:schemeClr val="tx1">
                    <a:lumMod val="75000"/>
                    <a:lumOff val="25000"/>
                  </a:schemeClr>
                </a:solidFill>
                <a:latin typeface="Arial Nova" panose="020B0504020202020204" pitchFamily="34" charset="0"/>
              </a:rPr>
              <a:t>Apoyo a convocatoria a empresas del estado para el suministro de energía renovable</a:t>
            </a:r>
          </a:p>
        </p:txBody>
      </p:sp>
    </p:spTree>
    <p:extLst>
      <p:ext uri="{BB962C8B-B14F-4D97-AF65-F5344CB8AC3E}">
        <p14:creationId xmlns:p14="http://schemas.microsoft.com/office/powerpoint/2010/main" val="85787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9F3E5E3D-63A1-4341-9805-4E415F0E5B79}"/>
              </a:ext>
            </a:extLst>
          </p:cNvPr>
          <p:cNvPicPr>
            <a:picLocks noChangeAspect="1"/>
          </p:cNvPicPr>
          <p:nvPr/>
        </p:nvPicPr>
        <p:blipFill rotWithShape="1">
          <a:blip r:embed="rId3"/>
          <a:srcRect l="46215" t="18208" r="37868" b="67520"/>
          <a:stretch/>
        </p:blipFill>
        <p:spPr>
          <a:xfrm>
            <a:off x="1272841" y="1448041"/>
            <a:ext cx="1968080" cy="992172"/>
          </a:xfrm>
          <a:prstGeom prst="rect">
            <a:avLst/>
          </a:prstGeom>
        </p:spPr>
      </p:pic>
      <p:pic>
        <p:nvPicPr>
          <p:cNvPr id="6" name="Imagen 5">
            <a:extLst>
              <a:ext uri="{FF2B5EF4-FFF2-40B4-BE49-F238E27FC236}">
                <a16:creationId xmlns:a16="http://schemas.microsoft.com/office/drawing/2014/main" id="{2CCDD35E-CE8F-4BB5-9A70-68BFFF723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571" y="2440213"/>
            <a:ext cx="1676986" cy="857126"/>
          </a:xfrm>
          <a:prstGeom prst="rect">
            <a:avLst/>
          </a:prstGeom>
        </p:spPr>
      </p:pic>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[junio – diciembre 2019]</a:t>
            </a:r>
          </a:p>
          <a:p>
            <a:pPr marL="0" indent="0">
              <a:buNone/>
            </a:pP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3831305"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Cartera de proyectos 2020</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sp>
        <p:nvSpPr>
          <p:cNvPr id="21" name="CuadroTexto 20">
            <a:extLst>
              <a:ext uri="{FF2B5EF4-FFF2-40B4-BE49-F238E27FC236}">
                <a16:creationId xmlns:a16="http://schemas.microsoft.com/office/drawing/2014/main" id="{9F8AE727-58FA-4F7A-8324-144CA603B2BC}"/>
              </a:ext>
            </a:extLst>
          </p:cNvPr>
          <p:cNvSpPr txBox="1"/>
          <p:nvPr/>
        </p:nvSpPr>
        <p:spPr>
          <a:xfrm>
            <a:off x="2991556" y="1617918"/>
            <a:ext cx="7156573" cy="584775"/>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Comisión de Energía | Consejo Consultivo Empresarial</a:t>
            </a:r>
            <a:endParaRPr lang="es-ES" sz="1600" dirty="0">
              <a:solidFill>
                <a:schemeClr val="tx1">
                  <a:lumMod val="75000"/>
                  <a:lumOff val="25000"/>
                </a:schemeClr>
              </a:solidFill>
              <a:latin typeface="Arial Nova" panose="020B0504020202020204" pitchFamily="34" charset="0"/>
            </a:endParaRPr>
          </a:p>
          <a:p>
            <a:r>
              <a:rPr lang="es-ES" sz="1600" dirty="0">
                <a:solidFill>
                  <a:schemeClr val="tx1">
                    <a:lumMod val="75000"/>
                    <a:lumOff val="25000"/>
                  </a:schemeClr>
                </a:solidFill>
                <a:latin typeface="Arial Nova" panose="020B0504020202020204" pitchFamily="34" charset="0"/>
              </a:rPr>
              <a:t>Asesoría técnica para el desarrollo de proyectos del CCE.</a:t>
            </a:r>
            <a:endParaRPr lang="es-ES" sz="1600" b="1" dirty="0">
              <a:solidFill>
                <a:schemeClr val="tx1">
                  <a:lumMod val="75000"/>
                  <a:lumOff val="25000"/>
                </a:schemeClr>
              </a:solidFill>
              <a:latin typeface="Arial Nova" panose="020B0504020202020204" pitchFamily="34" charset="0"/>
            </a:endParaRPr>
          </a:p>
        </p:txBody>
      </p:sp>
      <p:sp>
        <p:nvSpPr>
          <p:cNvPr id="15" name="CuadroTexto 14">
            <a:extLst>
              <a:ext uri="{FF2B5EF4-FFF2-40B4-BE49-F238E27FC236}">
                <a16:creationId xmlns:a16="http://schemas.microsoft.com/office/drawing/2014/main" id="{53DFD614-62D6-4110-902D-7E2E64B1EA09}"/>
              </a:ext>
            </a:extLst>
          </p:cNvPr>
          <p:cNvSpPr txBox="1"/>
          <p:nvPr/>
        </p:nvSpPr>
        <p:spPr>
          <a:xfrm>
            <a:off x="2991557" y="2576388"/>
            <a:ext cx="7198304" cy="830997"/>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Gobierno Municipal de Saltillo | Instituto Municipal de Planeación</a:t>
            </a:r>
            <a:endParaRPr lang="es-ES" sz="1600" dirty="0">
              <a:solidFill>
                <a:schemeClr val="tx1">
                  <a:lumMod val="75000"/>
                  <a:lumOff val="25000"/>
                </a:schemeClr>
              </a:solidFill>
              <a:latin typeface="Arial Nova" panose="020B0504020202020204" pitchFamily="34" charset="0"/>
            </a:endParaRPr>
          </a:p>
          <a:p>
            <a:r>
              <a:rPr lang="es-ES" sz="1600" dirty="0">
                <a:solidFill>
                  <a:schemeClr val="tx1">
                    <a:lumMod val="75000"/>
                    <a:lumOff val="25000"/>
                  </a:schemeClr>
                </a:solidFill>
                <a:latin typeface="Arial Nova" panose="020B0504020202020204" pitchFamily="34" charset="0"/>
              </a:rPr>
              <a:t>Proyectos de energías limpias en vivienda y eficiencia energética en instalaciones municipales. </a:t>
            </a:r>
            <a:endParaRPr lang="es-ES" sz="1600" b="1" dirty="0">
              <a:solidFill>
                <a:schemeClr val="tx1">
                  <a:lumMod val="75000"/>
                  <a:lumOff val="25000"/>
                </a:schemeClr>
              </a:solidFill>
              <a:latin typeface="Arial Nova" panose="020B0504020202020204" pitchFamily="34" charset="0"/>
            </a:endParaRPr>
          </a:p>
        </p:txBody>
      </p:sp>
      <p:pic>
        <p:nvPicPr>
          <p:cNvPr id="19" name="Imagen 18" descr="Imagen que contiene pájaro&#10;&#10;Descripción generada automáticamente">
            <a:extLst>
              <a:ext uri="{FF2B5EF4-FFF2-40B4-BE49-F238E27FC236}">
                <a16:creationId xmlns:a16="http://schemas.microsoft.com/office/drawing/2014/main" id="{16B0C8D7-56E6-41DF-945B-5A9CA092431A}"/>
              </a:ext>
            </a:extLst>
          </p:cNvPr>
          <p:cNvPicPr>
            <a:picLocks noChangeAspect="1"/>
          </p:cNvPicPr>
          <p:nvPr/>
        </p:nvPicPr>
        <p:blipFill>
          <a:blip r:embed="rId6">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1252559" y="3350999"/>
            <a:ext cx="1809309" cy="1066787"/>
          </a:xfrm>
          <a:prstGeom prst="rect">
            <a:avLst/>
          </a:prstGeom>
        </p:spPr>
      </p:pic>
      <p:sp>
        <p:nvSpPr>
          <p:cNvPr id="20" name="CuadroTexto 19">
            <a:extLst>
              <a:ext uri="{FF2B5EF4-FFF2-40B4-BE49-F238E27FC236}">
                <a16:creationId xmlns:a16="http://schemas.microsoft.com/office/drawing/2014/main" id="{5BF28374-5EF7-4A94-B081-F535B2877D13}"/>
              </a:ext>
            </a:extLst>
          </p:cNvPr>
          <p:cNvSpPr txBox="1"/>
          <p:nvPr/>
        </p:nvSpPr>
        <p:spPr>
          <a:xfrm>
            <a:off x="3033287" y="3481020"/>
            <a:ext cx="7170864" cy="830997"/>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Secretaría de Educación  | Subsecretaría de Educación Superior</a:t>
            </a:r>
            <a:endParaRPr lang="es-ES" sz="1600" dirty="0">
              <a:solidFill>
                <a:schemeClr val="tx1">
                  <a:lumMod val="75000"/>
                  <a:lumOff val="25000"/>
                </a:schemeClr>
              </a:solidFill>
              <a:latin typeface="Arial Nova" panose="020B0504020202020204" pitchFamily="34" charset="0"/>
            </a:endParaRPr>
          </a:p>
          <a:p>
            <a:r>
              <a:rPr lang="es-ES" sz="1600" dirty="0">
                <a:solidFill>
                  <a:schemeClr val="tx1">
                    <a:lumMod val="75000"/>
                    <a:lumOff val="25000"/>
                  </a:schemeClr>
                </a:solidFill>
                <a:latin typeface="Arial Nova" panose="020B0504020202020204" pitchFamily="34" charset="0"/>
              </a:rPr>
              <a:t>Desarrollo de Metodología General para la Formación de Técnicos y Profesionistas en distintas ramas de la actividad económica. </a:t>
            </a:r>
          </a:p>
        </p:txBody>
      </p:sp>
      <p:pic>
        <p:nvPicPr>
          <p:cNvPr id="9" name="Imagen 8" descr="Imagen que contiene nudo, dibujo&#10;&#10;Descripción generada automáticamente">
            <a:extLst>
              <a:ext uri="{FF2B5EF4-FFF2-40B4-BE49-F238E27FC236}">
                <a16:creationId xmlns:a16="http://schemas.microsoft.com/office/drawing/2014/main" id="{A8075796-A8DD-44BE-B922-EF3DD2CD2D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5191" y="4417787"/>
            <a:ext cx="1656365" cy="1076637"/>
          </a:xfrm>
          <a:prstGeom prst="rect">
            <a:avLst/>
          </a:prstGeom>
        </p:spPr>
      </p:pic>
      <p:sp>
        <p:nvSpPr>
          <p:cNvPr id="24" name="CuadroTexto 23">
            <a:extLst>
              <a:ext uri="{FF2B5EF4-FFF2-40B4-BE49-F238E27FC236}">
                <a16:creationId xmlns:a16="http://schemas.microsoft.com/office/drawing/2014/main" id="{806A827A-25BF-4707-9988-BAB64A587C2A}"/>
              </a:ext>
            </a:extLst>
          </p:cNvPr>
          <p:cNvSpPr txBox="1"/>
          <p:nvPr/>
        </p:nvSpPr>
        <p:spPr>
          <a:xfrm>
            <a:off x="3033287" y="4318836"/>
            <a:ext cx="7156572" cy="1077218"/>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Clúster Energético de Nuevo León</a:t>
            </a:r>
            <a:endParaRPr lang="es-ES" sz="1600" dirty="0">
              <a:solidFill>
                <a:schemeClr val="tx1">
                  <a:lumMod val="75000"/>
                  <a:lumOff val="25000"/>
                </a:schemeClr>
              </a:solidFill>
              <a:latin typeface="Arial Nova" panose="020B0504020202020204" pitchFamily="34" charset="0"/>
            </a:endParaRPr>
          </a:p>
          <a:p>
            <a:r>
              <a:rPr lang="es-ES" sz="1600" dirty="0">
                <a:solidFill>
                  <a:schemeClr val="tx1">
                    <a:lumMod val="75000"/>
                    <a:lumOff val="25000"/>
                  </a:schemeClr>
                </a:solidFill>
                <a:latin typeface="Arial Nova" panose="020B0504020202020204" pitchFamily="34" charset="0"/>
              </a:rPr>
              <a:t>Reuniones mensuales de información con empresarios. Presentando conferencias de temas relevantes al sector.                                                                               Sedes: Monterrey, N.L. y Saltillo, </a:t>
            </a:r>
            <a:r>
              <a:rPr lang="es-ES" sz="1600" dirty="0" err="1">
                <a:solidFill>
                  <a:schemeClr val="tx1">
                    <a:lumMod val="75000"/>
                    <a:lumOff val="25000"/>
                  </a:schemeClr>
                </a:solidFill>
                <a:latin typeface="Arial Nova" panose="020B0504020202020204" pitchFamily="34" charset="0"/>
              </a:rPr>
              <a:t>Coah</a:t>
            </a:r>
            <a:r>
              <a:rPr lang="es-ES" sz="1600" dirty="0">
                <a:solidFill>
                  <a:schemeClr val="tx1">
                    <a:lumMod val="75000"/>
                    <a:lumOff val="25000"/>
                  </a:schemeClr>
                </a:solidFill>
                <a:latin typeface="Arial Nova" panose="020B0504020202020204" pitchFamily="34" charset="0"/>
              </a:rPr>
              <a:t>. </a:t>
            </a:r>
            <a:endParaRPr lang="es-ES" sz="1600" b="1" dirty="0">
              <a:solidFill>
                <a:schemeClr val="tx1">
                  <a:lumMod val="75000"/>
                  <a:lumOff val="25000"/>
                </a:schemeClr>
              </a:solidFill>
              <a:latin typeface="Arial Nova" panose="020B0504020202020204" pitchFamily="34" charset="0"/>
            </a:endParaRPr>
          </a:p>
        </p:txBody>
      </p:sp>
      <p:sp>
        <p:nvSpPr>
          <p:cNvPr id="25" name="CuadroTexto 24">
            <a:extLst>
              <a:ext uri="{FF2B5EF4-FFF2-40B4-BE49-F238E27FC236}">
                <a16:creationId xmlns:a16="http://schemas.microsoft.com/office/drawing/2014/main" id="{BD7B9ECC-34C9-4903-9187-C60FAA70A33D}"/>
              </a:ext>
            </a:extLst>
          </p:cNvPr>
          <p:cNvSpPr txBox="1"/>
          <p:nvPr/>
        </p:nvSpPr>
        <p:spPr>
          <a:xfrm>
            <a:off x="2991556" y="5693269"/>
            <a:ext cx="7239205" cy="584775"/>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Programa Energético del Noreste | Coahuila, Nuevo León y Tamaulipas</a:t>
            </a:r>
          </a:p>
          <a:p>
            <a:endParaRPr lang="es-ES" sz="1600" b="1" dirty="0">
              <a:solidFill>
                <a:schemeClr val="tx1">
                  <a:lumMod val="75000"/>
                  <a:lumOff val="25000"/>
                </a:schemeClr>
              </a:solidFill>
              <a:latin typeface="Arial Nova" panose="020B0504020202020204" pitchFamily="34" charset="0"/>
            </a:endParaRPr>
          </a:p>
        </p:txBody>
      </p:sp>
      <p:pic>
        <p:nvPicPr>
          <p:cNvPr id="11" name="Imagen 10" descr="Imagen que contiene mapa, texto&#10;&#10;Descripción generada automáticamente">
            <a:extLst>
              <a:ext uri="{FF2B5EF4-FFF2-40B4-BE49-F238E27FC236}">
                <a16:creationId xmlns:a16="http://schemas.microsoft.com/office/drawing/2014/main" id="{07BB143A-0CC4-4EB1-8E9F-F2B986AED1FC}"/>
              </a:ext>
            </a:extLst>
          </p:cNvPr>
          <p:cNvPicPr>
            <a:picLocks noChangeAspect="1"/>
          </p:cNvPicPr>
          <p:nvPr/>
        </p:nvPicPr>
        <p:blipFill rotWithShape="1">
          <a:blip r:embed="rId8">
            <a:extLst>
              <a:ext uri="{28A0092B-C50C-407E-A947-70E740481C1C}">
                <a14:useLocalDpi xmlns:a14="http://schemas.microsoft.com/office/drawing/2010/main" val="0"/>
              </a:ext>
            </a:extLst>
          </a:blip>
          <a:srcRect l="37224" t="14936" r="32787" b="31996"/>
          <a:stretch/>
        </p:blipFill>
        <p:spPr>
          <a:xfrm>
            <a:off x="1788717" y="5490588"/>
            <a:ext cx="896426" cy="1002978"/>
          </a:xfrm>
          <a:prstGeom prst="rect">
            <a:avLst/>
          </a:prstGeom>
        </p:spPr>
      </p:pic>
    </p:spTree>
    <p:extLst>
      <p:ext uri="{BB962C8B-B14F-4D97-AF65-F5344CB8AC3E}">
        <p14:creationId xmlns:p14="http://schemas.microsoft.com/office/powerpoint/2010/main" val="211405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[julio – diciembre 2019]</a:t>
            </a:r>
          </a:p>
          <a:p>
            <a:pPr marL="0" indent="0">
              <a:buNone/>
            </a:pP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3831305"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Cartera de proyectos 2020</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sp>
        <p:nvSpPr>
          <p:cNvPr id="21" name="CuadroTexto 20">
            <a:extLst>
              <a:ext uri="{FF2B5EF4-FFF2-40B4-BE49-F238E27FC236}">
                <a16:creationId xmlns:a16="http://schemas.microsoft.com/office/drawing/2014/main" id="{9F8AE727-58FA-4F7A-8324-144CA603B2BC}"/>
              </a:ext>
            </a:extLst>
          </p:cNvPr>
          <p:cNvSpPr txBox="1"/>
          <p:nvPr/>
        </p:nvSpPr>
        <p:spPr>
          <a:xfrm>
            <a:off x="3928248" y="1740801"/>
            <a:ext cx="7156573" cy="1077218"/>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Cartera de suministro de energía renovable para la industria </a:t>
            </a:r>
          </a:p>
          <a:p>
            <a:r>
              <a:rPr lang="es-ES" sz="1600" dirty="0">
                <a:solidFill>
                  <a:schemeClr val="tx1">
                    <a:lumMod val="75000"/>
                    <a:lumOff val="25000"/>
                  </a:schemeClr>
                </a:solidFill>
                <a:latin typeface="Arial Nova" panose="020B0504020202020204" pitchFamily="34" charset="0"/>
              </a:rPr>
              <a:t>Gestión de licitaciones privadas para el suministro de energía renovable a la industria de la región. </a:t>
            </a:r>
          </a:p>
          <a:p>
            <a:r>
              <a:rPr lang="es-ES" sz="1600" dirty="0">
                <a:solidFill>
                  <a:schemeClr val="tx1">
                    <a:lumMod val="75000"/>
                    <a:lumOff val="25000"/>
                  </a:schemeClr>
                </a:solidFill>
                <a:latin typeface="Arial Nova" panose="020B0504020202020204" pitchFamily="34" charset="0"/>
              </a:rPr>
              <a:t>Cartera de suministradores de energía renovable. </a:t>
            </a:r>
          </a:p>
        </p:txBody>
      </p:sp>
      <p:sp>
        <p:nvSpPr>
          <p:cNvPr id="24" name="CuadroTexto 23">
            <a:extLst>
              <a:ext uri="{FF2B5EF4-FFF2-40B4-BE49-F238E27FC236}">
                <a16:creationId xmlns:a16="http://schemas.microsoft.com/office/drawing/2014/main" id="{806A827A-25BF-4707-9988-BAB64A587C2A}"/>
              </a:ext>
            </a:extLst>
          </p:cNvPr>
          <p:cNvSpPr txBox="1"/>
          <p:nvPr/>
        </p:nvSpPr>
        <p:spPr>
          <a:xfrm>
            <a:off x="3928247" y="3747594"/>
            <a:ext cx="7156573" cy="584775"/>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Coorganización de Foro de Energía 2020</a:t>
            </a:r>
            <a:endParaRPr lang="es-ES" sz="1600" dirty="0">
              <a:solidFill>
                <a:schemeClr val="tx1">
                  <a:lumMod val="75000"/>
                  <a:lumOff val="25000"/>
                </a:schemeClr>
              </a:solidFill>
              <a:latin typeface="Arial Nova" panose="020B0504020202020204" pitchFamily="34" charset="0"/>
            </a:endParaRPr>
          </a:p>
          <a:p>
            <a:r>
              <a:rPr lang="es-ES" sz="1600" dirty="0">
                <a:solidFill>
                  <a:schemeClr val="tx1">
                    <a:lumMod val="75000"/>
                    <a:lumOff val="25000"/>
                  </a:schemeClr>
                </a:solidFill>
                <a:latin typeface="Arial Nova" panose="020B0504020202020204" pitchFamily="34" charset="0"/>
              </a:rPr>
              <a:t>Sede: Saltillo, </a:t>
            </a:r>
            <a:r>
              <a:rPr lang="es-ES" sz="1600" dirty="0" err="1">
                <a:solidFill>
                  <a:schemeClr val="tx1">
                    <a:lumMod val="75000"/>
                    <a:lumOff val="25000"/>
                  </a:schemeClr>
                </a:solidFill>
                <a:latin typeface="Arial Nova" panose="020B0504020202020204" pitchFamily="34" charset="0"/>
              </a:rPr>
              <a:t>Coah</a:t>
            </a:r>
            <a:r>
              <a:rPr lang="es-ES" sz="1600" dirty="0">
                <a:solidFill>
                  <a:schemeClr val="tx1">
                    <a:lumMod val="75000"/>
                    <a:lumOff val="25000"/>
                  </a:schemeClr>
                </a:solidFill>
                <a:latin typeface="Arial Nova" panose="020B0504020202020204" pitchFamily="34" charset="0"/>
              </a:rPr>
              <a:t>. </a:t>
            </a:r>
            <a:endParaRPr lang="es-ES" sz="1600" b="1" dirty="0">
              <a:solidFill>
                <a:schemeClr val="tx1">
                  <a:lumMod val="75000"/>
                  <a:lumOff val="25000"/>
                </a:schemeClr>
              </a:solidFill>
              <a:latin typeface="Arial Nova" panose="020B0504020202020204" pitchFamily="34" charset="0"/>
            </a:endParaRPr>
          </a:p>
        </p:txBody>
      </p:sp>
      <p:pic>
        <p:nvPicPr>
          <p:cNvPr id="4" name="Imagen 3" descr="Imagen que contiene gente, amarillo, hombre&#10;&#10;Descripción generada automáticamente">
            <a:extLst>
              <a:ext uri="{FF2B5EF4-FFF2-40B4-BE49-F238E27FC236}">
                <a16:creationId xmlns:a16="http://schemas.microsoft.com/office/drawing/2014/main" id="{374C2880-7E3B-4797-A820-82B00D779A27}"/>
              </a:ext>
            </a:extLst>
          </p:cNvPr>
          <p:cNvPicPr>
            <a:picLocks noChangeAspect="1"/>
          </p:cNvPicPr>
          <p:nvPr/>
        </p:nvPicPr>
        <p:blipFill rotWithShape="1">
          <a:blip r:embed="rId4">
            <a:extLst>
              <a:ext uri="{28A0092B-C50C-407E-A947-70E740481C1C}">
                <a14:useLocalDpi xmlns:a14="http://schemas.microsoft.com/office/drawing/2010/main" val="0"/>
              </a:ext>
            </a:extLst>
          </a:blip>
          <a:srcRect t="47593" b="1"/>
          <a:stretch/>
        </p:blipFill>
        <p:spPr>
          <a:xfrm>
            <a:off x="1238065" y="1385379"/>
            <a:ext cx="2413577" cy="1788063"/>
          </a:xfrm>
          <a:prstGeom prst="rect">
            <a:avLst/>
          </a:prstGeom>
        </p:spPr>
      </p:pic>
      <p:pic>
        <p:nvPicPr>
          <p:cNvPr id="14" name="Imagen 13" descr="Imagen que contiene dibujo, tabla&#10;&#10;Descripción generada automáticamente">
            <a:extLst>
              <a:ext uri="{FF2B5EF4-FFF2-40B4-BE49-F238E27FC236}">
                <a16:creationId xmlns:a16="http://schemas.microsoft.com/office/drawing/2014/main" id="{F0388D50-58EA-4BDA-ACFE-4C930071C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293" y="3401833"/>
            <a:ext cx="2427349" cy="1237379"/>
          </a:xfrm>
          <a:prstGeom prst="rect">
            <a:avLst/>
          </a:prstGeom>
        </p:spPr>
      </p:pic>
      <p:sp>
        <p:nvSpPr>
          <p:cNvPr id="19" name="CuadroTexto 18">
            <a:extLst>
              <a:ext uri="{FF2B5EF4-FFF2-40B4-BE49-F238E27FC236}">
                <a16:creationId xmlns:a16="http://schemas.microsoft.com/office/drawing/2014/main" id="{48F28B1F-C7F8-4397-A44B-E9B994BB3ABF}"/>
              </a:ext>
            </a:extLst>
          </p:cNvPr>
          <p:cNvSpPr txBox="1"/>
          <p:nvPr/>
        </p:nvSpPr>
        <p:spPr>
          <a:xfrm>
            <a:off x="3928247" y="5116237"/>
            <a:ext cx="7156573" cy="584775"/>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Consejo Nacional de Clústeres Energéticos</a:t>
            </a:r>
          </a:p>
          <a:p>
            <a:r>
              <a:rPr lang="es-ES" sz="1600" dirty="0">
                <a:solidFill>
                  <a:schemeClr val="tx1">
                    <a:lumMod val="75000"/>
                    <a:lumOff val="25000"/>
                  </a:schemeClr>
                </a:solidFill>
                <a:latin typeface="Arial Nova" panose="020B0504020202020204" pitchFamily="34" charset="0"/>
              </a:rPr>
              <a:t>Asesoría y acompañamiento técnico a la agrupación</a:t>
            </a:r>
            <a:endParaRPr lang="es-ES" sz="1600" b="1" dirty="0">
              <a:solidFill>
                <a:schemeClr val="tx1">
                  <a:lumMod val="75000"/>
                  <a:lumOff val="25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6BAA6FAE-6404-450D-82C3-2EB08D4986DA}"/>
              </a:ext>
            </a:extLst>
          </p:cNvPr>
          <p:cNvPicPr>
            <a:picLocks noChangeAspect="1"/>
          </p:cNvPicPr>
          <p:nvPr/>
        </p:nvPicPr>
        <p:blipFill rotWithShape="1">
          <a:blip r:embed="rId6"/>
          <a:srcRect l="17877" t="23947" r="59829" b="58001"/>
          <a:stretch/>
        </p:blipFill>
        <p:spPr>
          <a:xfrm>
            <a:off x="1149773" y="4639212"/>
            <a:ext cx="2718149" cy="1237380"/>
          </a:xfrm>
          <a:prstGeom prst="rect">
            <a:avLst/>
          </a:prstGeom>
        </p:spPr>
      </p:pic>
    </p:spTree>
    <p:extLst>
      <p:ext uri="{BB962C8B-B14F-4D97-AF65-F5344CB8AC3E}">
        <p14:creationId xmlns:p14="http://schemas.microsoft.com/office/powerpoint/2010/main" val="208444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[junio – diciembre 2019]</a:t>
            </a:r>
          </a:p>
          <a:p>
            <a:pPr marL="0" indent="0">
              <a:buNone/>
            </a:pP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2304670"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Nuevas oficinas</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pic>
        <p:nvPicPr>
          <p:cNvPr id="6" name="Imagen 5" descr="Imagen que contiene exterior, firmar, señal, computadora&#10;&#10;Descripción generada automáticamente">
            <a:extLst>
              <a:ext uri="{FF2B5EF4-FFF2-40B4-BE49-F238E27FC236}">
                <a16:creationId xmlns:a16="http://schemas.microsoft.com/office/drawing/2014/main" id="{78EC8975-74F0-47DF-BEAA-956C837AF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253" y="1280406"/>
            <a:ext cx="6218743" cy="5213159"/>
          </a:xfrm>
          <a:prstGeom prst="rect">
            <a:avLst/>
          </a:prstGeom>
        </p:spPr>
      </p:pic>
    </p:spTree>
    <p:extLst>
      <p:ext uri="{BB962C8B-B14F-4D97-AF65-F5344CB8AC3E}">
        <p14:creationId xmlns:p14="http://schemas.microsoft.com/office/powerpoint/2010/main" val="80297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9845452"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Convenios | Asociación de Industriales y Empresarios de Ramos Arizpe</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pic>
        <p:nvPicPr>
          <p:cNvPr id="4" name="Imagen 3" descr="Imagen que contiene dibujo&#10;&#10;Descripción generada automáticamente">
            <a:extLst>
              <a:ext uri="{FF2B5EF4-FFF2-40B4-BE49-F238E27FC236}">
                <a16:creationId xmlns:a16="http://schemas.microsoft.com/office/drawing/2014/main" id="{D4328D85-09C7-4100-9979-08DF2247A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624" y="322983"/>
            <a:ext cx="1576756" cy="1003868"/>
          </a:xfrm>
          <a:prstGeom prst="rect">
            <a:avLst/>
          </a:prstGeom>
        </p:spPr>
      </p:pic>
      <p:sp>
        <p:nvSpPr>
          <p:cNvPr id="9" name="CuadroTexto 8">
            <a:extLst>
              <a:ext uri="{FF2B5EF4-FFF2-40B4-BE49-F238E27FC236}">
                <a16:creationId xmlns:a16="http://schemas.microsoft.com/office/drawing/2014/main" id="{F18F4093-AD5D-4189-B447-34A19F272FC6}"/>
              </a:ext>
            </a:extLst>
          </p:cNvPr>
          <p:cNvSpPr txBox="1"/>
          <p:nvPr/>
        </p:nvSpPr>
        <p:spPr>
          <a:xfrm>
            <a:off x="1088573" y="1496714"/>
            <a:ext cx="10194327" cy="5724644"/>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Objeto </a:t>
            </a:r>
          </a:p>
          <a:p>
            <a:endParaRPr lang="es-ES" sz="1600" b="1"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Formalizar la colaboración entre las partes para favorecer que las empresas de AIERA alcancen mejores condiciones para su desarrollo e incorporación a la cadena de valor, tanto del sector energético como de otras ramas industriales</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Organizar conjuntamente eventos para informar a los asociados de AIERA sobre el contexto en que se desempeña actualmente el sector energético.</a:t>
            </a:r>
          </a:p>
          <a:p>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Convocar tanto a los asociados de "AIERA" como a los del “CLUSTER” a participar en los eventos mencionados en el inciso a) de esta cláusula.</a:t>
            </a:r>
          </a:p>
          <a:p>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Formular una agenda de trabajo y efectuar el seguimiento y evaluación de la misma, a fin de asegurar su realización y el logro de sus objetivos.</a:t>
            </a:r>
          </a:p>
          <a:p>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Invitar a especialistas de diversos sectores industriales a impartir cursos, capacitaciones, talleres, encuentros, mesas redondas, conferencias y eventos similares que permitan incrementar el conocimiento de los asociados de ambas partes. </a:t>
            </a:r>
          </a:p>
          <a:p>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Intercambiar información sobre las principales inquietudes e intereses de sus asociados en materia de energía. </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Apoyar y realizar las gestiones necesarias para las empresas asociadas de ambas partes en la realización de licitaciones para el suministro de energía. </a:t>
            </a:r>
          </a:p>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endParaRPr lang="es-ES" sz="1600" b="1" dirty="0">
              <a:solidFill>
                <a:schemeClr val="tx1">
                  <a:lumMod val="75000"/>
                  <a:lumOff val="25000"/>
                </a:schemeClr>
              </a:solidFill>
              <a:latin typeface="Arial Nova" panose="020B0504020202020204" pitchFamily="34" charset="0"/>
            </a:endParaRPr>
          </a:p>
          <a:p>
            <a:endParaRPr lang="es-ES" sz="1600" b="1" dirty="0">
              <a:solidFill>
                <a:schemeClr val="tx1">
                  <a:lumMod val="75000"/>
                  <a:lumOff val="25000"/>
                </a:schemeClr>
              </a:solidFill>
              <a:latin typeface="Arial Nova" panose="020B0504020202020204" pitchFamily="34" charset="0"/>
            </a:endParaRPr>
          </a:p>
        </p:txBody>
      </p:sp>
      <p:sp>
        <p:nvSpPr>
          <p:cNvPr id="10" name="Marcador de contenido 2">
            <a:extLst>
              <a:ext uri="{FF2B5EF4-FFF2-40B4-BE49-F238E27FC236}">
                <a16:creationId xmlns:a16="http://schemas.microsoft.com/office/drawing/2014/main" id="{6D36A0CC-3984-4E23-AC60-161BA3C31455}"/>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Asuntos para autorización</a:t>
            </a:r>
            <a:endParaRPr lang="es-ES" sz="2400" dirty="0">
              <a:solidFill>
                <a:srgbClr val="326982"/>
              </a:solidFill>
              <a:latin typeface="Arial Nova" panose="020B0504020202020204" pitchFamily="34" charset="0"/>
            </a:endParaRPr>
          </a:p>
        </p:txBody>
      </p:sp>
    </p:spTree>
    <p:extLst>
      <p:ext uri="{BB962C8B-B14F-4D97-AF65-F5344CB8AC3E}">
        <p14:creationId xmlns:p14="http://schemas.microsoft.com/office/powerpoint/2010/main" val="342678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7219156"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Convenios | Gobierno Municipal de Saltillo, IMPLAN</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pic>
        <p:nvPicPr>
          <p:cNvPr id="21" name="Imagen 20">
            <a:extLst>
              <a:ext uri="{FF2B5EF4-FFF2-40B4-BE49-F238E27FC236}">
                <a16:creationId xmlns:a16="http://schemas.microsoft.com/office/drawing/2014/main" id="{8B50A48B-ADCD-4744-AA03-B4797F6A3C4F}"/>
              </a:ext>
            </a:extLst>
          </p:cNvPr>
          <p:cNvPicPr>
            <a:picLocks noChangeAspect="1"/>
          </p:cNvPicPr>
          <p:nvPr/>
        </p:nvPicPr>
        <p:blipFill rotWithShape="1">
          <a:blip r:embed="rId4">
            <a:extLst>
              <a:ext uri="{28A0092B-C50C-407E-A947-70E740481C1C}">
                <a14:useLocalDpi xmlns:a14="http://schemas.microsoft.com/office/drawing/2010/main" val="0"/>
              </a:ext>
            </a:extLst>
          </a:blip>
          <a:srcRect r="32249"/>
          <a:stretch/>
        </p:blipFill>
        <p:spPr>
          <a:xfrm>
            <a:off x="9695458" y="2712923"/>
            <a:ext cx="2496542" cy="922838"/>
          </a:xfrm>
          <a:prstGeom prst="rect">
            <a:avLst/>
          </a:prstGeom>
        </p:spPr>
      </p:pic>
      <p:sp>
        <p:nvSpPr>
          <p:cNvPr id="25" name="CuadroTexto 24">
            <a:extLst>
              <a:ext uri="{FF2B5EF4-FFF2-40B4-BE49-F238E27FC236}">
                <a16:creationId xmlns:a16="http://schemas.microsoft.com/office/drawing/2014/main" id="{FA387C2A-2587-468D-9EE1-F2FF605A5D0D}"/>
              </a:ext>
            </a:extLst>
          </p:cNvPr>
          <p:cNvSpPr txBox="1"/>
          <p:nvPr/>
        </p:nvSpPr>
        <p:spPr>
          <a:xfrm>
            <a:off x="1088573" y="1496714"/>
            <a:ext cx="8108929" cy="4278094"/>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Energía limpia en viviendas del municipio de Saltillo</a:t>
            </a: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Disminuir el gasto en energía eléctrica en hogares del municipio, a partir de la instalación de paneles solares y focos ahorradores. </a:t>
            </a:r>
          </a:p>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Guía para el desarrollo de proyectos de energías renovables en el municipio de Saltillo</a:t>
            </a: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Herramienta fundamental para la promoción económica municipal y  aprovechar el potencial energético de Saltillo y contribuir al desarrollo de las energías limpias.</a:t>
            </a:r>
          </a:p>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Eficiencia energética en instalaciones y equipo municipales</a:t>
            </a:r>
          </a:p>
          <a:p>
            <a:pPr marL="285750"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Diagnóstico y propuestas de mejora del consumo de energía para diversos servicios municipales</a:t>
            </a:r>
          </a:p>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endParaRPr lang="es-ES" sz="1600" b="1" dirty="0">
              <a:solidFill>
                <a:schemeClr val="tx1">
                  <a:lumMod val="75000"/>
                  <a:lumOff val="25000"/>
                </a:schemeClr>
              </a:solidFill>
              <a:latin typeface="Arial Nova" panose="020B0504020202020204" pitchFamily="34" charset="0"/>
            </a:endParaRPr>
          </a:p>
          <a:p>
            <a:endParaRPr lang="es-ES" sz="1600" b="1" dirty="0">
              <a:solidFill>
                <a:schemeClr val="tx1">
                  <a:lumMod val="75000"/>
                  <a:lumOff val="25000"/>
                </a:schemeClr>
              </a:solidFill>
              <a:latin typeface="Arial Nova" panose="020B0504020202020204" pitchFamily="34" charset="0"/>
            </a:endParaRPr>
          </a:p>
        </p:txBody>
      </p:sp>
      <p:pic>
        <p:nvPicPr>
          <p:cNvPr id="26" name="Imagen 25" descr="Imagen que contiene objeto&#10;&#10;Descripción generada automáticamente">
            <a:extLst>
              <a:ext uri="{FF2B5EF4-FFF2-40B4-BE49-F238E27FC236}">
                <a16:creationId xmlns:a16="http://schemas.microsoft.com/office/drawing/2014/main" id="{583780B3-683F-499B-A448-283097BD2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6320" y="1226404"/>
            <a:ext cx="1557288" cy="1157754"/>
          </a:xfrm>
          <a:prstGeom prst="rect">
            <a:avLst/>
          </a:prstGeom>
        </p:spPr>
      </p:pic>
      <p:sp>
        <p:nvSpPr>
          <p:cNvPr id="10" name="Marcador de contenido 2">
            <a:extLst>
              <a:ext uri="{FF2B5EF4-FFF2-40B4-BE49-F238E27FC236}">
                <a16:creationId xmlns:a16="http://schemas.microsoft.com/office/drawing/2014/main" id="{5BA456A7-6F38-4FDC-B453-FA645EFD056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Asuntos para autorización</a:t>
            </a:r>
            <a:endParaRPr lang="es-ES" sz="2400" dirty="0">
              <a:solidFill>
                <a:srgbClr val="326982"/>
              </a:solidFill>
              <a:latin typeface="Arial Nova" panose="020B0504020202020204" pitchFamily="34" charset="0"/>
            </a:endParaRPr>
          </a:p>
        </p:txBody>
      </p:sp>
    </p:spTree>
    <p:extLst>
      <p:ext uri="{BB962C8B-B14F-4D97-AF65-F5344CB8AC3E}">
        <p14:creationId xmlns:p14="http://schemas.microsoft.com/office/powerpoint/2010/main" val="123348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Asuntos para autorización</a:t>
            </a: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2645276"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Nuevos asociados</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pic>
        <p:nvPicPr>
          <p:cNvPr id="9" name="Imagen 8" descr="Imagen que contiene tabla&#10;&#10;Descripción generada automáticamente">
            <a:extLst>
              <a:ext uri="{FF2B5EF4-FFF2-40B4-BE49-F238E27FC236}">
                <a16:creationId xmlns:a16="http://schemas.microsoft.com/office/drawing/2014/main" id="{53129F9A-1D0A-4F27-AAD3-5039817D3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521" y="2172302"/>
            <a:ext cx="2961774" cy="2218471"/>
          </a:xfrm>
          <a:prstGeom prst="rect">
            <a:avLst/>
          </a:prstGeom>
        </p:spPr>
      </p:pic>
      <p:sp>
        <p:nvSpPr>
          <p:cNvPr id="10" name="CuadroTexto 9">
            <a:extLst>
              <a:ext uri="{FF2B5EF4-FFF2-40B4-BE49-F238E27FC236}">
                <a16:creationId xmlns:a16="http://schemas.microsoft.com/office/drawing/2014/main" id="{13698AE7-3F4E-457F-8EBF-39B23D3DAFEA}"/>
              </a:ext>
            </a:extLst>
          </p:cNvPr>
          <p:cNvSpPr txBox="1"/>
          <p:nvPr/>
        </p:nvSpPr>
        <p:spPr>
          <a:xfrm>
            <a:off x="5951690" y="2069277"/>
            <a:ext cx="5343839" cy="2862322"/>
          </a:xfrm>
          <a:prstGeom prst="rect">
            <a:avLst/>
          </a:prstGeom>
          <a:noFill/>
        </p:spPr>
        <p:txBody>
          <a:bodyPr wrap="square" rtlCol="0">
            <a:spAutoFit/>
          </a:bodyPr>
          <a:lstStyle/>
          <a:p>
            <a:pPr marL="285750" indent="-285750">
              <a:buFont typeface="Arial" panose="020B0604020202020204" pitchFamily="34" charset="0"/>
              <a:buChar char="•"/>
            </a:pPr>
            <a:endParaRPr lang="es-ES" sz="2000" dirty="0">
              <a:solidFill>
                <a:schemeClr val="tx1">
                  <a:lumMod val="75000"/>
                  <a:lumOff val="25000"/>
                </a:schemeClr>
              </a:solidFill>
              <a:latin typeface="Arial Nova" panose="020B0504020202020204" pitchFamily="34" charset="0"/>
            </a:endParaRPr>
          </a:p>
          <a:p>
            <a:r>
              <a:rPr lang="es-ES" sz="2000" dirty="0">
                <a:solidFill>
                  <a:schemeClr val="tx1">
                    <a:lumMod val="75000"/>
                    <a:lumOff val="25000"/>
                  </a:schemeClr>
                </a:solidFill>
                <a:latin typeface="Arial Nova" panose="020B0504020202020204" pitchFamily="34" charset="0"/>
              </a:rPr>
              <a:t>Empresa dedicada a desarrollar proyectos de energía renovable desde hace 37 años, con sede en California, USA.</a:t>
            </a:r>
          </a:p>
          <a:p>
            <a:endParaRPr lang="es-ES" sz="2000" dirty="0">
              <a:solidFill>
                <a:schemeClr val="tx1">
                  <a:lumMod val="75000"/>
                  <a:lumOff val="25000"/>
                </a:schemeClr>
              </a:solidFill>
              <a:latin typeface="Arial Nova" panose="020B0504020202020204" pitchFamily="34" charset="0"/>
            </a:endParaRPr>
          </a:p>
          <a:p>
            <a:r>
              <a:rPr lang="es-ES" sz="2000" dirty="0">
                <a:solidFill>
                  <a:schemeClr val="tx1">
                    <a:lumMod val="75000"/>
                    <a:lumOff val="25000"/>
                  </a:schemeClr>
                </a:solidFill>
                <a:latin typeface="Arial Nova" panose="020B0504020202020204" pitchFamily="34" charset="0"/>
              </a:rPr>
              <a:t>Actualmente en México desarrollan y operan proyectos en los estados de Tamaulipas y Coahuila (centro y norte).</a:t>
            </a:r>
          </a:p>
          <a:p>
            <a:endParaRPr lang="es-ES" sz="2000" dirty="0">
              <a:solidFill>
                <a:schemeClr val="tx1">
                  <a:lumMod val="75000"/>
                  <a:lumOff val="25000"/>
                </a:schemeClr>
              </a:solidFill>
              <a:latin typeface="Arial Nova" panose="020B0504020202020204" pitchFamily="34" charset="0"/>
            </a:endParaRPr>
          </a:p>
        </p:txBody>
      </p:sp>
    </p:spTree>
    <p:extLst>
      <p:ext uri="{BB962C8B-B14F-4D97-AF65-F5344CB8AC3E}">
        <p14:creationId xmlns:p14="http://schemas.microsoft.com/office/powerpoint/2010/main" val="265622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7"/>
            <a:ext cx="677213" cy="1323440"/>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Asuntos para autorización</a:t>
            </a:r>
            <a:endParaRPr lang="es-ES" sz="2400" dirty="0">
              <a:solidFill>
                <a:srgbClr val="326982"/>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8999515"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Propuesta de fechas para sesiones de Consejo y Asamblea 2020</a:t>
            </a: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sp>
        <p:nvSpPr>
          <p:cNvPr id="11" name="CuadroTexto 10">
            <a:extLst>
              <a:ext uri="{FF2B5EF4-FFF2-40B4-BE49-F238E27FC236}">
                <a16:creationId xmlns:a16="http://schemas.microsoft.com/office/drawing/2014/main" id="{96734574-5DF7-4B83-98B7-77B0C8C17998}"/>
              </a:ext>
            </a:extLst>
          </p:cNvPr>
          <p:cNvSpPr txBox="1"/>
          <p:nvPr/>
        </p:nvSpPr>
        <p:spPr>
          <a:xfrm>
            <a:off x="1264356" y="1448041"/>
            <a:ext cx="7156573" cy="1323439"/>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	Miércoles 18 de marzo, virtual</a:t>
            </a:r>
          </a:p>
          <a:p>
            <a:r>
              <a:rPr lang="es-ES" sz="1600" b="1" dirty="0">
                <a:solidFill>
                  <a:schemeClr val="tx1">
                    <a:lumMod val="75000"/>
                    <a:lumOff val="25000"/>
                  </a:schemeClr>
                </a:solidFill>
                <a:latin typeface="Arial Nova" panose="020B0504020202020204" pitchFamily="34" charset="0"/>
              </a:rPr>
              <a:t>	Miércoles 17 de junio, presencial. (2º Consejo y Asamblea)</a:t>
            </a:r>
          </a:p>
          <a:p>
            <a:r>
              <a:rPr lang="es-ES" sz="1600" b="1" dirty="0">
                <a:solidFill>
                  <a:schemeClr val="tx1">
                    <a:lumMod val="75000"/>
                    <a:lumOff val="25000"/>
                  </a:schemeClr>
                </a:solidFill>
                <a:latin typeface="Arial Nova" panose="020B0504020202020204" pitchFamily="34" charset="0"/>
              </a:rPr>
              <a:t>	Miércoles 25 de noviembre, virtual</a:t>
            </a:r>
          </a:p>
          <a:p>
            <a:r>
              <a:rPr lang="es-ES" sz="1600" b="1" dirty="0">
                <a:solidFill>
                  <a:schemeClr val="tx1">
                    <a:lumMod val="75000"/>
                    <a:lumOff val="25000"/>
                  </a:schemeClr>
                </a:solidFill>
                <a:latin typeface="Arial Nova" panose="020B0504020202020204" pitchFamily="34" charset="0"/>
              </a:rPr>
              <a:t>	</a:t>
            </a:r>
          </a:p>
          <a:p>
            <a:endParaRPr lang="es-ES" sz="1600" b="1" dirty="0">
              <a:solidFill>
                <a:schemeClr val="tx1">
                  <a:lumMod val="75000"/>
                  <a:lumOff val="25000"/>
                </a:schemeClr>
              </a:solidFill>
              <a:latin typeface="Arial Nova" panose="020B0504020202020204" pitchFamily="34" charset="0"/>
            </a:endParaRPr>
          </a:p>
        </p:txBody>
      </p:sp>
      <p:sp>
        <p:nvSpPr>
          <p:cNvPr id="12" name="Marcador de contenido 2">
            <a:extLst>
              <a:ext uri="{FF2B5EF4-FFF2-40B4-BE49-F238E27FC236}">
                <a16:creationId xmlns:a16="http://schemas.microsoft.com/office/drawing/2014/main" id="{56022752-E810-4CF3-9EEC-BE2F62223A91}"/>
              </a:ext>
            </a:extLst>
          </p:cNvPr>
          <p:cNvSpPr txBox="1">
            <a:spLocks/>
          </p:cNvSpPr>
          <p:nvPr/>
        </p:nvSpPr>
        <p:spPr>
          <a:xfrm>
            <a:off x="183644" y="2894900"/>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Asuntos para autorización</a:t>
            </a:r>
            <a:endParaRPr lang="es-ES" sz="2400" dirty="0">
              <a:solidFill>
                <a:srgbClr val="326982"/>
              </a:solidFill>
              <a:latin typeface="Arial Nova" panose="020B0504020202020204" pitchFamily="34" charset="0"/>
            </a:endParaRPr>
          </a:p>
        </p:txBody>
      </p:sp>
      <p:sp>
        <p:nvSpPr>
          <p:cNvPr id="13" name="Rectángulo 12">
            <a:extLst>
              <a:ext uri="{FF2B5EF4-FFF2-40B4-BE49-F238E27FC236}">
                <a16:creationId xmlns:a16="http://schemas.microsoft.com/office/drawing/2014/main" id="{7FA42B87-4EA5-45B2-8B23-D0FFDF0FC560}"/>
              </a:ext>
            </a:extLst>
          </p:cNvPr>
          <p:cNvSpPr/>
          <p:nvPr/>
        </p:nvSpPr>
        <p:spPr>
          <a:xfrm>
            <a:off x="192343" y="3185953"/>
            <a:ext cx="6600012"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Actualización de la cuota anual para asociados </a:t>
            </a:r>
          </a:p>
        </p:txBody>
      </p:sp>
      <p:sp>
        <p:nvSpPr>
          <p:cNvPr id="14" name="Rectángulo 13">
            <a:extLst>
              <a:ext uri="{FF2B5EF4-FFF2-40B4-BE49-F238E27FC236}">
                <a16:creationId xmlns:a16="http://schemas.microsoft.com/office/drawing/2014/main" id="{47383828-6859-41F0-8D53-5445EB744C23}"/>
              </a:ext>
            </a:extLst>
          </p:cNvPr>
          <p:cNvSpPr/>
          <p:nvPr/>
        </p:nvSpPr>
        <p:spPr>
          <a:xfrm>
            <a:off x="270473" y="3847672"/>
            <a:ext cx="677213" cy="1323440"/>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D4CD8A13-3F1F-4984-80B2-A851DE032481}"/>
              </a:ext>
            </a:extLst>
          </p:cNvPr>
          <p:cNvSpPr/>
          <p:nvPr/>
        </p:nvSpPr>
        <p:spPr>
          <a:xfrm>
            <a:off x="270473" y="3592200"/>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F7FE5667-C36F-4C04-BBC6-9A7831AC85D3}"/>
              </a:ext>
            </a:extLst>
          </p:cNvPr>
          <p:cNvSpPr txBox="1"/>
          <p:nvPr/>
        </p:nvSpPr>
        <p:spPr>
          <a:xfrm>
            <a:off x="1264356" y="4040465"/>
            <a:ext cx="7156573" cy="584775"/>
          </a:xfrm>
          <a:prstGeom prst="rect">
            <a:avLst/>
          </a:prstGeom>
          <a:noFill/>
        </p:spPr>
        <p:txBody>
          <a:bodyPr wrap="square" rtlCol="0">
            <a:spAutoFit/>
          </a:bodyPr>
          <a:lstStyle/>
          <a:p>
            <a:r>
              <a:rPr lang="es-ES" sz="1600" b="1" dirty="0">
                <a:solidFill>
                  <a:schemeClr val="tx1">
                    <a:lumMod val="75000"/>
                    <a:lumOff val="25000"/>
                  </a:schemeClr>
                </a:solidFill>
                <a:latin typeface="Arial Nova" panose="020B0504020202020204" pitchFamily="34" charset="0"/>
              </a:rPr>
              <a:t>	Cien mil pesos anuales </a:t>
            </a:r>
          </a:p>
          <a:p>
            <a:endParaRPr lang="es-ES" sz="1600" b="1" dirty="0">
              <a:solidFill>
                <a:schemeClr val="tx1">
                  <a:lumMod val="75000"/>
                  <a:lumOff val="25000"/>
                </a:schemeClr>
              </a:solidFill>
              <a:latin typeface="Arial Nova" panose="020B0504020202020204" pitchFamily="34" charset="0"/>
            </a:endParaRPr>
          </a:p>
        </p:txBody>
      </p:sp>
    </p:spTree>
    <p:extLst>
      <p:ext uri="{BB962C8B-B14F-4D97-AF65-F5344CB8AC3E}">
        <p14:creationId xmlns:p14="http://schemas.microsoft.com/office/powerpoint/2010/main" val="222115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2234563"/>
            <a:ext cx="4476750" cy="3477875"/>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CD4C7C4B-3A0A-4A34-9D74-EEF57A89D92E}"/>
              </a:ext>
            </a:extLst>
          </p:cNvPr>
          <p:cNvPicPr>
            <a:picLocks noChangeAspect="1"/>
          </p:cNvPicPr>
          <p:nvPr/>
        </p:nvPicPr>
        <p:blipFill rotWithShape="1">
          <a:blip r:embed="rId2">
            <a:clrChange>
              <a:clrFrom>
                <a:srgbClr val="FFFFFF"/>
              </a:clrFrom>
              <a:clrTo>
                <a:srgbClr val="FFFFFF">
                  <a:alpha val="0"/>
                </a:srgbClr>
              </a:clrTo>
            </a:clrChange>
          </a:blip>
          <a:srcRect l="20217" t="15055" r="68696" b="62712"/>
          <a:stretch/>
        </p:blipFill>
        <p:spPr>
          <a:xfrm flipH="1">
            <a:off x="10381957" y="13775"/>
            <a:ext cx="1810043" cy="2313977"/>
          </a:xfrm>
          <a:prstGeom prst="rect">
            <a:avLst/>
          </a:prstGeom>
        </p:spPr>
      </p:pic>
      <p:sp>
        <p:nvSpPr>
          <p:cNvPr id="16" name="Rectángulo 15">
            <a:extLst>
              <a:ext uri="{FF2B5EF4-FFF2-40B4-BE49-F238E27FC236}">
                <a16:creationId xmlns:a16="http://schemas.microsoft.com/office/drawing/2014/main" id="{DDAFCE03-BCCF-4D60-8A4D-E5090AC57CF9}"/>
              </a:ext>
            </a:extLst>
          </p:cNvPr>
          <p:cNvSpPr/>
          <p:nvPr/>
        </p:nvSpPr>
        <p:spPr>
          <a:xfrm>
            <a:off x="270473" y="1979092"/>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159851" y="1516006"/>
            <a:ext cx="7246643"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3200" b="1" spc="300" dirty="0">
                <a:solidFill>
                  <a:srgbClr val="326982"/>
                </a:solidFill>
                <a:latin typeface="Arial Nova" panose="020B0504020202020204" pitchFamily="34" charset="0"/>
              </a:rPr>
              <a:t>Importante</a:t>
            </a:r>
            <a:endParaRPr lang="es-MX" sz="3200" b="1" spc="300" dirty="0">
              <a:solidFill>
                <a:srgbClr val="326982"/>
              </a:solidFill>
              <a:latin typeface="Arial Nova" panose="020B0504020202020204" pitchFamily="34" charset="0"/>
            </a:endParaRPr>
          </a:p>
        </p:txBody>
      </p:sp>
      <p:sp>
        <p:nvSpPr>
          <p:cNvPr id="5" name="CuadroTexto 4">
            <a:extLst>
              <a:ext uri="{FF2B5EF4-FFF2-40B4-BE49-F238E27FC236}">
                <a16:creationId xmlns:a16="http://schemas.microsoft.com/office/drawing/2014/main" id="{2FD1E775-3AE8-4E3A-A426-4CDF8FB6BCA7}"/>
              </a:ext>
            </a:extLst>
          </p:cNvPr>
          <p:cNvSpPr txBox="1"/>
          <p:nvPr/>
        </p:nvSpPr>
        <p:spPr>
          <a:xfrm>
            <a:off x="4747223" y="2574231"/>
            <a:ext cx="7246643" cy="2585323"/>
          </a:xfrm>
          <a:prstGeom prst="rect">
            <a:avLst/>
          </a:prstGeom>
          <a:noFill/>
        </p:spPr>
        <p:txBody>
          <a:bodyPr wrap="square" rtlCol="0">
            <a:spAutoFit/>
          </a:bodyPr>
          <a:lstStyle/>
          <a:p>
            <a:r>
              <a:rPr lang="es-ES" dirty="0">
                <a:solidFill>
                  <a:schemeClr val="tx1">
                    <a:lumMod val="75000"/>
                    <a:lumOff val="25000"/>
                  </a:schemeClr>
                </a:solidFill>
                <a:latin typeface="Arial Nova" panose="020B0504020202020204" pitchFamily="34" charset="0"/>
              </a:rPr>
              <a:t>La presentación, así como videos y otros materiales presentados durante esta sesión podrán encontrarse en:</a:t>
            </a:r>
          </a:p>
          <a:p>
            <a:r>
              <a:rPr lang="es-ES" b="1" dirty="0">
                <a:solidFill>
                  <a:schemeClr val="tx1">
                    <a:lumMod val="75000"/>
                    <a:lumOff val="25000"/>
                  </a:schemeClr>
                </a:solidFill>
                <a:latin typeface="Arial Nova" panose="020B0504020202020204" pitchFamily="34" charset="0"/>
              </a:rPr>
              <a:t>www.clusterenergia.org/bibliocluster/presentacioneesconsejo</a:t>
            </a:r>
          </a:p>
          <a:p>
            <a:endParaRPr lang="es-ES" dirty="0">
              <a:solidFill>
                <a:schemeClr val="tx1">
                  <a:lumMod val="75000"/>
                  <a:lumOff val="25000"/>
                </a:schemeClr>
              </a:solidFill>
              <a:latin typeface="Arial Nova" panose="020B0504020202020204" pitchFamily="34" charset="0"/>
            </a:endParaRPr>
          </a:p>
          <a:p>
            <a:r>
              <a:rPr lang="es-ES" dirty="0">
                <a:solidFill>
                  <a:schemeClr val="tx1">
                    <a:lumMod val="75000"/>
                    <a:lumOff val="25000"/>
                  </a:schemeClr>
                </a:solidFill>
                <a:latin typeface="Arial Nova" panose="020B0504020202020204" pitchFamily="34" charset="0"/>
              </a:rPr>
              <a:t>O bien, solicitarse en:</a:t>
            </a:r>
          </a:p>
          <a:p>
            <a:endParaRPr lang="es-ES" dirty="0">
              <a:solidFill>
                <a:schemeClr val="tx1">
                  <a:lumMod val="75000"/>
                  <a:lumOff val="25000"/>
                </a:schemeClr>
              </a:solidFill>
              <a:latin typeface="Arial Nova" panose="020B0504020202020204" pitchFamily="34" charset="0"/>
            </a:endParaRPr>
          </a:p>
          <a:p>
            <a:r>
              <a:rPr lang="es-ES" b="1" dirty="0">
                <a:solidFill>
                  <a:schemeClr val="tx1">
                    <a:lumMod val="75000"/>
                    <a:lumOff val="25000"/>
                  </a:schemeClr>
                </a:solidFill>
                <a:latin typeface="Arial Nova" panose="020B0504020202020204" pitchFamily="34" charset="0"/>
              </a:rPr>
              <a:t>presidencia@clusterenergia.org</a:t>
            </a:r>
          </a:p>
          <a:p>
            <a:r>
              <a:rPr lang="es-ES" dirty="0">
                <a:solidFill>
                  <a:schemeClr val="tx1">
                    <a:lumMod val="75000"/>
                    <a:lumOff val="25000"/>
                  </a:schemeClr>
                </a:solidFill>
                <a:latin typeface="Arial Nova" panose="020B0504020202020204" pitchFamily="34" charset="0"/>
              </a:rPr>
              <a:t>www.clusterenergia.org</a:t>
            </a:r>
          </a:p>
          <a:p>
            <a:r>
              <a:rPr lang="es-ES" dirty="0">
                <a:solidFill>
                  <a:schemeClr val="tx1">
                    <a:lumMod val="75000"/>
                    <a:lumOff val="25000"/>
                  </a:schemeClr>
                </a:solidFill>
                <a:latin typeface="Arial Nova" panose="020B0504020202020204" pitchFamily="34" charset="0"/>
              </a:rPr>
              <a:t>(844) 415 2720 </a:t>
            </a:r>
          </a:p>
        </p:txBody>
      </p:sp>
    </p:spTree>
    <p:extLst>
      <p:ext uri="{BB962C8B-B14F-4D97-AF65-F5344CB8AC3E}">
        <p14:creationId xmlns:p14="http://schemas.microsoft.com/office/powerpoint/2010/main" val="154139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969775"/>
            <a:ext cx="677213" cy="629898"/>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714302"/>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Asuntos generales</a:t>
            </a:r>
            <a:endParaRPr lang="es-ES" sz="2400" dirty="0">
              <a:solidFill>
                <a:srgbClr val="326982"/>
              </a:solidFill>
              <a:latin typeface="Arial Nova" panose="020B0504020202020204" pitchFamily="34" charset="0"/>
            </a:endParaRP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sp>
        <p:nvSpPr>
          <p:cNvPr id="19" name="Rectángulo 18">
            <a:extLst>
              <a:ext uri="{FF2B5EF4-FFF2-40B4-BE49-F238E27FC236}">
                <a16:creationId xmlns:a16="http://schemas.microsoft.com/office/drawing/2014/main" id="{0B1D3A21-0BBB-46B8-A72A-C23E84D6204B}"/>
              </a:ext>
            </a:extLst>
          </p:cNvPr>
          <p:cNvSpPr/>
          <p:nvPr/>
        </p:nvSpPr>
        <p:spPr>
          <a:xfrm>
            <a:off x="306935" y="2386362"/>
            <a:ext cx="779208" cy="4200021"/>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a:extLst>
              <a:ext uri="{FF2B5EF4-FFF2-40B4-BE49-F238E27FC236}">
                <a16:creationId xmlns:a16="http://schemas.microsoft.com/office/drawing/2014/main" id="{5E2515DB-F260-4655-8913-2B52400D80A0}"/>
              </a:ext>
            </a:extLst>
          </p:cNvPr>
          <p:cNvPicPr>
            <a:picLocks noChangeAspect="1"/>
          </p:cNvPicPr>
          <p:nvPr/>
        </p:nvPicPr>
        <p:blipFill rotWithShape="1">
          <a:blip r:embed="rId4">
            <a:clrChange>
              <a:clrFrom>
                <a:srgbClr val="FFFFFF"/>
              </a:clrFrom>
              <a:clrTo>
                <a:srgbClr val="FFFFFF">
                  <a:alpha val="0"/>
                </a:srgbClr>
              </a:clrTo>
            </a:clrChange>
          </a:blip>
          <a:srcRect l="20217" t="15055" r="68696" b="62712"/>
          <a:stretch/>
        </p:blipFill>
        <p:spPr>
          <a:xfrm flipH="1">
            <a:off x="10381957" y="-1"/>
            <a:ext cx="1810043" cy="2313977"/>
          </a:xfrm>
          <a:prstGeom prst="rect">
            <a:avLst/>
          </a:prstGeom>
        </p:spPr>
      </p:pic>
      <p:sp>
        <p:nvSpPr>
          <p:cNvPr id="21" name="Rectángulo 20">
            <a:extLst>
              <a:ext uri="{FF2B5EF4-FFF2-40B4-BE49-F238E27FC236}">
                <a16:creationId xmlns:a16="http://schemas.microsoft.com/office/drawing/2014/main" id="{38F6EC82-3009-46E8-B755-8BB3F54C3428}"/>
              </a:ext>
            </a:extLst>
          </p:cNvPr>
          <p:cNvSpPr/>
          <p:nvPr/>
        </p:nvSpPr>
        <p:spPr>
          <a:xfrm>
            <a:off x="328599" y="2156929"/>
            <a:ext cx="4374755" cy="1061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Marcador de contenido 2">
            <a:extLst>
              <a:ext uri="{FF2B5EF4-FFF2-40B4-BE49-F238E27FC236}">
                <a16:creationId xmlns:a16="http://schemas.microsoft.com/office/drawing/2014/main" id="{71E966F9-8914-416E-B044-EE823DA7E125}"/>
              </a:ext>
            </a:extLst>
          </p:cNvPr>
          <p:cNvSpPr txBox="1">
            <a:spLocks/>
          </p:cNvSpPr>
          <p:nvPr/>
        </p:nvSpPr>
        <p:spPr>
          <a:xfrm>
            <a:off x="226605" y="1743456"/>
            <a:ext cx="7246643" cy="885371"/>
          </a:xfrm>
          <a:prstGeom prst="rect">
            <a:avLst/>
          </a:prstGeom>
        </p:spPr>
        <p:txBody>
          <a:bodyPr vert="horz" lIns="91440" tIns="45720" rIns="91440" bIns="45720" rtlCol="0">
            <a:normAutofit/>
          </a:bodyPr>
          <a:lstStyle>
            <a:defPPr>
              <a:defRPr lang="es-MX"/>
            </a:defPPr>
            <a:lvl1pPr indent="0">
              <a:lnSpc>
                <a:spcPct val="90000"/>
              </a:lnSpc>
              <a:spcBef>
                <a:spcPts val="1000"/>
              </a:spcBef>
              <a:buFont typeface="Arial" panose="020B0604020202020204" pitchFamily="34" charset="0"/>
              <a:buNone/>
              <a:defRPr sz="2400" b="1">
                <a:solidFill>
                  <a:srgbClr val="326982"/>
                </a:solidFill>
                <a:latin typeface="Arial Nova" panose="020B05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Importante</a:t>
            </a:r>
            <a:endParaRPr lang="es-MX" dirty="0"/>
          </a:p>
        </p:txBody>
      </p:sp>
      <p:sp>
        <p:nvSpPr>
          <p:cNvPr id="23" name="CuadroTexto 22">
            <a:extLst>
              <a:ext uri="{FF2B5EF4-FFF2-40B4-BE49-F238E27FC236}">
                <a16:creationId xmlns:a16="http://schemas.microsoft.com/office/drawing/2014/main" id="{CCDF1CE1-DF73-4188-90E1-61CB19B5564E}"/>
              </a:ext>
            </a:extLst>
          </p:cNvPr>
          <p:cNvSpPr txBox="1"/>
          <p:nvPr/>
        </p:nvSpPr>
        <p:spPr>
          <a:xfrm>
            <a:off x="1297514" y="2936512"/>
            <a:ext cx="7246643" cy="2585323"/>
          </a:xfrm>
          <a:prstGeom prst="rect">
            <a:avLst/>
          </a:prstGeom>
          <a:noFill/>
        </p:spPr>
        <p:txBody>
          <a:bodyPr wrap="square" rtlCol="0">
            <a:spAutoFit/>
          </a:bodyPr>
          <a:lstStyle/>
          <a:p>
            <a:r>
              <a:rPr lang="es-ES" dirty="0">
                <a:solidFill>
                  <a:schemeClr val="tx1">
                    <a:lumMod val="75000"/>
                    <a:lumOff val="25000"/>
                  </a:schemeClr>
                </a:solidFill>
                <a:latin typeface="Arial Nova" panose="020B0504020202020204" pitchFamily="34" charset="0"/>
              </a:rPr>
              <a:t>La presentación, así como videos y otros materiales presentados durante esta sesión podrán encontrarse en:</a:t>
            </a:r>
          </a:p>
          <a:p>
            <a:r>
              <a:rPr lang="es-ES" b="1" dirty="0">
                <a:solidFill>
                  <a:schemeClr val="tx1">
                    <a:lumMod val="75000"/>
                    <a:lumOff val="25000"/>
                  </a:schemeClr>
                </a:solidFill>
                <a:latin typeface="Arial Nova" panose="020B0504020202020204" pitchFamily="34" charset="0"/>
              </a:rPr>
              <a:t>www.clusterenergia.org/bibliocluster/presentacioneesconsejo</a:t>
            </a:r>
          </a:p>
          <a:p>
            <a:endParaRPr lang="es-ES" dirty="0">
              <a:solidFill>
                <a:schemeClr val="tx1">
                  <a:lumMod val="75000"/>
                  <a:lumOff val="25000"/>
                </a:schemeClr>
              </a:solidFill>
              <a:latin typeface="Arial Nova" panose="020B0504020202020204" pitchFamily="34" charset="0"/>
            </a:endParaRPr>
          </a:p>
          <a:p>
            <a:r>
              <a:rPr lang="es-ES" dirty="0">
                <a:solidFill>
                  <a:schemeClr val="tx1">
                    <a:lumMod val="75000"/>
                    <a:lumOff val="25000"/>
                  </a:schemeClr>
                </a:solidFill>
                <a:latin typeface="Arial Nova" panose="020B0504020202020204" pitchFamily="34" charset="0"/>
              </a:rPr>
              <a:t>O bien, solicitarse en:</a:t>
            </a:r>
          </a:p>
          <a:p>
            <a:endParaRPr lang="es-ES" dirty="0">
              <a:solidFill>
                <a:schemeClr val="tx1">
                  <a:lumMod val="75000"/>
                  <a:lumOff val="25000"/>
                </a:schemeClr>
              </a:solidFill>
              <a:latin typeface="Arial Nova" panose="020B0504020202020204" pitchFamily="34" charset="0"/>
            </a:endParaRPr>
          </a:p>
          <a:p>
            <a:r>
              <a:rPr lang="es-ES" b="1" dirty="0">
                <a:solidFill>
                  <a:schemeClr val="tx1">
                    <a:lumMod val="75000"/>
                    <a:lumOff val="25000"/>
                  </a:schemeClr>
                </a:solidFill>
                <a:latin typeface="Arial Nova" panose="020B0504020202020204" pitchFamily="34" charset="0"/>
              </a:rPr>
              <a:t>presidencia@clusterenergia.org</a:t>
            </a:r>
          </a:p>
          <a:p>
            <a:r>
              <a:rPr lang="es-ES" dirty="0">
                <a:solidFill>
                  <a:schemeClr val="tx1">
                    <a:lumMod val="75000"/>
                    <a:lumOff val="25000"/>
                  </a:schemeClr>
                </a:solidFill>
                <a:latin typeface="Arial Nova" panose="020B0504020202020204" pitchFamily="34" charset="0"/>
              </a:rPr>
              <a:t>www.clusterenergia.org</a:t>
            </a:r>
          </a:p>
          <a:p>
            <a:r>
              <a:rPr lang="es-ES" dirty="0">
                <a:solidFill>
                  <a:schemeClr val="tx1">
                    <a:lumMod val="75000"/>
                    <a:lumOff val="25000"/>
                  </a:schemeClr>
                </a:solidFill>
                <a:latin typeface="Arial Nova" panose="020B0504020202020204" pitchFamily="34" charset="0"/>
              </a:rPr>
              <a:t>(844) 415 2720 </a:t>
            </a:r>
          </a:p>
        </p:txBody>
      </p:sp>
    </p:spTree>
    <p:extLst>
      <p:ext uri="{BB962C8B-B14F-4D97-AF65-F5344CB8AC3E}">
        <p14:creationId xmlns:p14="http://schemas.microsoft.com/office/powerpoint/2010/main" val="127384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DDAFCE03-BCCF-4D60-8A4D-E5090AC57CF9}"/>
              </a:ext>
            </a:extLst>
          </p:cNvPr>
          <p:cNvSpPr/>
          <p:nvPr/>
        </p:nvSpPr>
        <p:spPr>
          <a:xfrm>
            <a:off x="270473" y="714302"/>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¡Felicidades!</a:t>
            </a:r>
            <a:endParaRPr lang="es-ES" sz="2400" dirty="0">
              <a:solidFill>
                <a:srgbClr val="326982"/>
              </a:solidFill>
              <a:latin typeface="Arial Nova" panose="020B0504020202020204" pitchFamily="34" charset="0"/>
            </a:endParaRPr>
          </a:p>
        </p:txBody>
      </p:sp>
      <p:pic>
        <p:nvPicPr>
          <p:cNvPr id="8" name="Imagen 7" descr="Imagen que contiene cuchillo&#10;&#10;Descripción generada automáticamente">
            <a:extLst>
              <a:ext uri="{FF2B5EF4-FFF2-40B4-BE49-F238E27FC236}">
                <a16:creationId xmlns:a16="http://schemas.microsoft.com/office/drawing/2014/main" id="{008F76E8-524A-482D-971F-72AC6A7F0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814" y="1743456"/>
            <a:ext cx="2828544" cy="1685544"/>
          </a:xfrm>
          <a:prstGeom prst="rect">
            <a:avLst/>
          </a:prstGeom>
        </p:spPr>
      </p:pic>
      <p:pic>
        <p:nvPicPr>
          <p:cNvPr id="7" name="Imagen 6" descr="Captura de pantalla de un celular con letras&#10;&#10;Descripción generada automáticamente">
            <a:extLst>
              <a:ext uri="{FF2B5EF4-FFF2-40B4-BE49-F238E27FC236}">
                <a16:creationId xmlns:a16="http://schemas.microsoft.com/office/drawing/2014/main" id="{0133999E-CFCE-4950-A75B-FB6B7CD8443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972" t="8243" r="21061" b="29412"/>
          <a:stretch/>
        </p:blipFill>
        <p:spPr>
          <a:xfrm>
            <a:off x="270473" y="974828"/>
            <a:ext cx="5217459" cy="5611555"/>
          </a:xfrm>
          <a:prstGeom prst="rect">
            <a:avLst/>
          </a:prstGeom>
        </p:spPr>
      </p:pic>
      <p:sp>
        <p:nvSpPr>
          <p:cNvPr id="9" name="CuadroTexto 8">
            <a:extLst>
              <a:ext uri="{FF2B5EF4-FFF2-40B4-BE49-F238E27FC236}">
                <a16:creationId xmlns:a16="http://schemas.microsoft.com/office/drawing/2014/main" id="{DB617A3F-4C11-4E4B-AFBB-8FFC5BE66F0D}"/>
              </a:ext>
            </a:extLst>
          </p:cNvPr>
          <p:cNvSpPr txBox="1"/>
          <p:nvPr/>
        </p:nvSpPr>
        <p:spPr>
          <a:xfrm>
            <a:off x="6464262" y="2509938"/>
            <a:ext cx="5217460" cy="1754326"/>
          </a:xfrm>
          <a:prstGeom prst="rect">
            <a:avLst/>
          </a:prstGeom>
          <a:noFill/>
        </p:spPr>
        <p:txBody>
          <a:bodyPr wrap="square" rtlCol="0">
            <a:spAutoFit/>
          </a:bodyPr>
          <a:lstStyle/>
          <a:p>
            <a:pPr algn="ctr"/>
            <a:r>
              <a:rPr lang="es-ES" dirty="0">
                <a:solidFill>
                  <a:srgbClr val="C00000"/>
                </a:solidFill>
                <a:latin typeface="Cavolini" panose="03000502040302020204" pitchFamily="66" charset="0"/>
                <a:cs typeface="Cavolini" panose="03000502040302020204" pitchFamily="66" charset="0"/>
              </a:rPr>
              <a:t>Para los buenos momentos, </a:t>
            </a:r>
            <a:r>
              <a:rPr lang="es-ES" b="1" dirty="0">
                <a:solidFill>
                  <a:srgbClr val="C00000"/>
                </a:solidFill>
                <a:latin typeface="Cavolini" panose="03000502040302020204" pitchFamily="66" charset="0"/>
                <a:cs typeface="Cavolini" panose="03000502040302020204" pitchFamily="66" charset="0"/>
              </a:rPr>
              <a:t>gratitud</a:t>
            </a:r>
          </a:p>
          <a:p>
            <a:pPr algn="ctr"/>
            <a:r>
              <a:rPr lang="es-ES" dirty="0">
                <a:solidFill>
                  <a:srgbClr val="C00000"/>
                </a:solidFill>
                <a:latin typeface="Cavolini" panose="03000502040302020204" pitchFamily="66" charset="0"/>
                <a:cs typeface="Cavolini" panose="03000502040302020204" pitchFamily="66" charset="0"/>
              </a:rPr>
              <a:t>Para los malos, mucha </a:t>
            </a:r>
            <a:r>
              <a:rPr lang="es-ES" b="1" dirty="0">
                <a:solidFill>
                  <a:srgbClr val="C00000"/>
                </a:solidFill>
                <a:latin typeface="Cavolini" panose="03000502040302020204" pitchFamily="66" charset="0"/>
                <a:cs typeface="Cavolini" panose="03000502040302020204" pitchFamily="66" charset="0"/>
              </a:rPr>
              <a:t>esperanza.</a:t>
            </a:r>
          </a:p>
          <a:p>
            <a:pPr algn="ctr"/>
            <a:r>
              <a:rPr lang="es-ES" dirty="0">
                <a:solidFill>
                  <a:srgbClr val="C00000"/>
                </a:solidFill>
                <a:latin typeface="Cavolini" panose="03000502040302020204" pitchFamily="66" charset="0"/>
                <a:cs typeface="Cavolini" panose="03000502040302020204" pitchFamily="66" charset="0"/>
              </a:rPr>
              <a:t>Para cada día una </a:t>
            </a:r>
            <a:r>
              <a:rPr lang="es-ES" b="1" dirty="0">
                <a:solidFill>
                  <a:srgbClr val="C00000"/>
                </a:solidFill>
                <a:latin typeface="Cavolini" panose="03000502040302020204" pitchFamily="66" charset="0"/>
                <a:cs typeface="Cavolini" panose="03000502040302020204" pitchFamily="66" charset="0"/>
              </a:rPr>
              <a:t>ilusión. </a:t>
            </a:r>
          </a:p>
          <a:p>
            <a:pPr algn="ctr"/>
            <a:r>
              <a:rPr lang="es-ES" dirty="0">
                <a:solidFill>
                  <a:srgbClr val="C00000"/>
                </a:solidFill>
                <a:latin typeface="Cavolini" panose="03000502040302020204" pitchFamily="66" charset="0"/>
                <a:cs typeface="Cavolini" panose="03000502040302020204" pitchFamily="66" charset="0"/>
              </a:rPr>
              <a:t>Y siempre, siempre, </a:t>
            </a:r>
            <a:r>
              <a:rPr lang="es-ES" b="1" dirty="0">
                <a:solidFill>
                  <a:srgbClr val="C00000"/>
                </a:solidFill>
                <a:latin typeface="Cavolini" panose="03000502040302020204" pitchFamily="66" charset="0"/>
                <a:cs typeface="Cavolini" panose="03000502040302020204" pitchFamily="66" charset="0"/>
              </a:rPr>
              <a:t>felicidad. </a:t>
            </a:r>
          </a:p>
          <a:p>
            <a:pPr algn="ctr"/>
            <a:endParaRPr lang="es-ES" dirty="0">
              <a:solidFill>
                <a:srgbClr val="C00000"/>
              </a:solidFill>
              <a:latin typeface="Cavolini" panose="03000502040302020204" pitchFamily="66" charset="0"/>
              <a:cs typeface="Cavolini" panose="03000502040302020204" pitchFamily="66" charset="0"/>
            </a:endParaRPr>
          </a:p>
          <a:p>
            <a:pPr algn="ctr"/>
            <a:r>
              <a:rPr lang="es-ES" dirty="0">
                <a:solidFill>
                  <a:srgbClr val="C00000"/>
                </a:solidFill>
                <a:latin typeface="Cavolini" panose="03000502040302020204" pitchFamily="66" charset="0"/>
                <a:cs typeface="Cavolini" panose="03000502040302020204" pitchFamily="66" charset="0"/>
              </a:rPr>
              <a:t>Es nuestro deseo para este 2020.</a:t>
            </a:r>
            <a:endParaRPr lang="es-MX" dirty="0">
              <a:solidFill>
                <a:srgbClr val="C00000"/>
              </a:solidFill>
              <a:latin typeface="Cavolini" panose="03000502040302020204" pitchFamily="66" charset="0"/>
              <a:cs typeface="Cavolini" panose="03000502040302020204" pitchFamily="66" charset="0"/>
            </a:endParaRPr>
          </a:p>
        </p:txBody>
      </p:sp>
      <p:pic>
        <p:nvPicPr>
          <p:cNvPr id="25" name="Imagen 24">
            <a:extLst>
              <a:ext uri="{FF2B5EF4-FFF2-40B4-BE49-F238E27FC236}">
                <a16:creationId xmlns:a16="http://schemas.microsoft.com/office/drawing/2014/main" id="{69A02915-F151-4841-B657-70C89F18FC83}"/>
              </a:ext>
            </a:extLst>
          </p:cNvPr>
          <p:cNvPicPr>
            <a:picLocks noChangeAspect="1"/>
          </p:cNvPicPr>
          <p:nvPr/>
        </p:nvPicPr>
        <p:blipFill rotWithShape="1">
          <a:blip r:embed="rId5">
            <a:duotone>
              <a:schemeClr val="accent6">
                <a:shade val="45000"/>
                <a:satMod val="135000"/>
              </a:schemeClr>
              <a:prstClr val="white"/>
            </a:duotone>
          </a:blip>
          <a:srcRect l="34001" t="68636" r="23460" b="6848"/>
          <a:stretch/>
        </p:blipFill>
        <p:spPr bwMode="auto">
          <a:xfrm>
            <a:off x="7704973" y="5005075"/>
            <a:ext cx="2258277" cy="730438"/>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47776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8259A17-7827-4769-BCF1-905D6EC20A37}"/>
              </a:ext>
            </a:extLst>
          </p:cNvPr>
          <p:cNvGrpSpPr>
            <a:grpSpLocks noChangeAspect="1"/>
          </p:cNvGrpSpPr>
          <p:nvPr/>
        </p:nvGrpSpPr>
        <p:grpSpPr>
          <a:xfrm>
            <a:off x="-24952" y="1682391"/>
            <a:ext cx="2450100" cy="5149105"/>
            <a:chOff x="-24952" y="2440840"/>
            <a:chExt cx="2091055" cy="4394539"/>
          </a:xfrm>
        </p:grpSpPr>
        <p:sp>
          <p:nvSpPr>
            <p:cNvPr id="14" name="Rectángulo 13">
              <a:extLst>
                <a:ext uri="{FF2B5EF4-FFF2-40B4-BE49-F238E27FC236}">
                  <a16:creationId xmlns:a16="http://schemas.microsoft.com/office/drawing/2014/main" id="{507FCF73-256B-443F-9229-F9C04B5506E3}"/>
                </a:ext>
              </a:extLst>
            </p:cNvPr>
            <p:cNvSpPr/>
            <p:nvPr/>
          </p:nvSpPr>
          <p:spPr>
            <a:xfrm>
              <a:off x="-24952" y="5854599"/>
              <a:ext cx="2087880" cy="980780"/>
            </a:xfrm>
            <a:prstGeom prst="rect">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b="1" dirty="0">
                  <a:solidFill>
                    <a:srgbClr val="326982"/>
                  </a:solidFill>
                  <a:latin typeface="Arial Nova" panose="020B0504020202020204" pitchFamily="34" charset="0"/>
                </a:rPr>
                <a:t>VISITA</a:t>
              </a:r>
              <a:r>
                <a:rPr lang="es-ES" sz="1400" dirty="0">
                  <a:solidFill>
                    <a:schemeClr val="tx1">
                      <a:lumMod val="75000"/>
                      <a:lumOff val="25000"/>
                    </a:schemeClr>
                  </a:solidFill>
                  <a:latin typeface="Avenir Next LT Pro Light" panose="020B0604020202020204" pitchFamily="34" charset="0"/>
                </a:rPr>
                <a:t>                          WWW.OTSE.MX                             </a:t>
              </a:r>
              <a:r>
                <a:rPr lang="es-ES" sz="1100" b="1" dirty="0">
                  <a:solidFill>
                    <a:srgbClr val="326982"/>
                  </a:solidFill>
                  <a:latin typeface="Arial Nova" panose="020B0504020202020204" pitchFamily="34" charset="0"/>
                </a:rPr>
                <a:t>DESDE TU DISPOSITIVO MÓVIL                         O COMPUTADORA</a:t>
              </a:r>
              <a:endParaRPr lang="es-MX" sz="1400" b="1" dirty="0">
                <a:solidFill>
                  <a:srgbClr val="326982"/>
                </a:solidFill>
                <a:latin typeface="Arial Nova" panose="020B0504020202020204" pitchFamily="34" charset="0"/>
              </a:endParaRPr>
            </a:p>
          </p:txBody>
        </p:sp>
        <p:pic>
          <p:nvPicPr>
            <p:cNvPr id="13" name="Imagen 12">
              <a:extLst>
                <a:ext uri="{FF2B5EF4-FFF2-40B4-BE49-F238E27FC236}">
                  <a16:creationId xmlns:a16="http://schemas.microsoft.com/office/drawing/2014/main" id="{C4C21F83-F4D8-4784-B0D9-A850B0F9329F}"/>
                </a:ext>
              </a:extLst>
            </p:cNvPr>
            <p:cNvPicPr/>
            <p:nvPr/>
          </p:nvPicPr>
          <p:blipFill rotWithShape="1">
            <a:blip r:embed="rId2">
              <a:extLst>
                <a:ext uri="{28A0092B-C50C-407E-A947-70E740481C1C}">
                  <a14:useLocalDpi xmlns:a14="http://schemas.microsoft.com/office/drawing/2010/main" val="0"/>
                </a:ext>
              </a:extLst>
            </a:blip>
            <a:srcRect l="4917" t="1598" r="18037"/>
            <a:stretch/>
          </p:blipFill>
          <p:spPr bwMode="auto">
            <a:xfrm>
              <a:off x="-23047" y="2440840"/>
              <a:ext cx="2089150" cy="3413760"/>
            </a:xfrm>
            <a:prstGeom prst="rect">
              <a:avLst/>
            </a:prstGeom>
            <a:ln>
              <a:noFill/>
            </a:ln>
            <a:extLst>
              <a:ext uri="{53640926-AAD7-44D8-BBD7-CCE9431645EC}">
                <a14:shadowObscured xmlns:a14="http://schemas.microsoft.com/office/drawing/2010/main"/>
              </a:ext>
            </a:extLst>
          </p:spPr>
        </p:pic>
      </p:grpSp>
      <p:pic>
        <p:nvPicPr>
          <p:cNvPr id="4" name="Imagen 3">
            <a:extLst>
              <a:ext uri="{FF2B5EF4-FFF2-40B4-BE49-F238E27FC236}">
                <a16:creationId xmlns:a16="http://schemas.microsoft.com/office/drawing/2014/main" id="{72C28E9E-777A-4E81-8736-CE218FED5867}"/>
              </a:ext>
            </a:extLst>
          </p:cNvPr>
          <p:cNvPicPr>
            <a:picLocks noChangeAspect="1"/>
          </p:cNvPicPr>
          <p:nvPr/>
        </p:nvPicPr>
        <p:blipFill rotWithShape="1">
          <a:blip r:embed="rId3">
            <a:clrChange>
              <a:clrFrom>
                <a:srgbClr val="FFFFFF"/>
              </a:clrFrom>
              <a:clrTo>
                <a:srgbClr val="FFFFFF">
                  <a:alpha val="0"/>
                </a:srgbClr>
              </a:clrTo>
            </a:clrChange>
          </a:blip>
          <a:srcRect l="20477" t="15856" r="68605" b="63893"/>
          <a:stretch/>
        </p:blipFill>
        <p:spPr>
          <a:xfrm>
            <a:off x="0" y="-51926"/>
            <a:ext cx="1698171" cy="1770743"/>
          </a:xfrm>
          <a:prstGeom prst="rect">
            <a:avLst/>
          </a:prstGeom>
        </p:spPr>
      </p:pic>
      <p:pic>
        <p:nvPicPr>
          <p:cNvPr id="5" name="Imagen 4">
            <a:extLst>
              <a:ext uri="{FF2B5EF4-FFF2-40B4-BE49-F238E27FC236}">
                <a16:creationId xmlns:a16="http://schemas.microsoft.com/office/drawing/2014/main" id="{0EA4E4D3-7208-4904-963B-91F7587AEB2F}"/>
              </a:ext>
            </a:extLst>
          </p:cNvPr>
          <p:cNvPicPr>
            <a:picLocks noChangeAspect="1"/>
          </p:cNvPicPr>
          <p:nvPr/>
        </p:nvPicPr>
        <p:blipFill rotWithShape="1">
          <a:blip r:embed="rId3"/>
          <a:srcRect l="60181" t="36025" r="20409" b="7454"/>
          <a:stretch/>
        </p:blipFill>
        <p:spPr>
          <a:xfrm>
            <a:off x="8998857" y="1630763"/>
            <a:ext cx="3193143" cy="5227237"/>
          </a:xfrm>
          <a:prstGeom prst="rect">
            <a:avLst/>
          </a:prstGeom>
        </p:spPr>
      </p:pic>
      <p:sp>
        <p:nvSpPr>
          <p:cNvPr id="6" name="Forma libre: forma 5">
            <a:extLst>
              <a:ext uri="{FF2B5EF4-FFF2-40B4-BE49-F238E27FC236}">
                <a16:creationId xmlns:a16="http://schemas.microsoft.com/office/drawing/2014/main" id="{08EDBF0E-F9EE-4DD2-B08E-49B6989E48A7}"/>
              </a:ext>
            </a:extLst>
          </p:cNvPr>
          <p:cNvSpPr/>
          <p:nvPr/>
        </p:nvSpPr>
        <p:spPr>
          <a:xfrm>
            <a:off x="10566400" y="2627086"/>
            <a:ext cx="2156828" cy="1291771"/>
          </a:xfrm>
          <a:custGeom>
            <a:avLst/>
            <a:gdLst>
              <a:gd name="connsiteX0" fmla="*/ 2075543 w 2156828"/>
              <a:gd name="connsiteY0" fmla="*/ 87085 h 1291771"/>
              <a:gd name="connsiteX1" fmla="*/ 1175657 w 2156828"/>
              <a:gd name="connsiteY1" fmla="*/ 58057 h 1291771"/>
              <a:gd name="connsiteX2" fmla="*/ 1059543 w 2156828"/>
              <a:gd name="connsiteY2" fmla="*/ 29028 h 1291771"/>
              <a:gd name="connsiteX3" fmla="*/ 899886 w 2156828"/>
              <a:gd name="connsiteY3" fmla="*/ 0 h 1291771"/>
              <a:gd name="connsiteX4" fmla="*/ 537029 w 2156828"/>
              <a:gd name="connsiteY4" fmla="*/ 14514 h 1291771"/>
              <a:gd name="connsiteX5" fmla="*/ 478971 w 2156828"/>
              <a:gd name="connsiteY5" fmla="*/ 29028 h 1291771"/>
              <a:gd name="connsiteX6" fmla="*/ 319314 w 2156828"/>
              <a:gd name="connsiteY6" fmla="*/ 87085 h 1291771"/>
              <a:gd name="connsiteX7" fmla="*/ 232229 w 2156828"/>
              <a:gd name="connsiteY7" fmla="*/ 145143 h 1291771"/>
              <a:gd name="connsiteX8" fmla="*/ 174171 w 2156828"/>
              <a:gd name="connsiteY8" fmla="*/ 174171 h 1291771"/>
              <a:gd name="connsiteX9" fmla="*/ 72571 w 2156828"/>
              <a:gd name="connsiteY9" fmla="*/ 261257 h 1291771"/>
              <a:gd name="connsiteX10" fmla="*/ 58057 w 2156828"/>
              <a:gd name="connsiteY10" fmla="*/ 304800 h 1291771"/>
              <a:gd name="connsiteX11" fmla="*/ 29029 w 2156828"/>
              <a:gd name="connsiteY11" fmla="*/ 348343 h 1291771"/>
              <a:gd name="connsiteX12" fmla="*/ 0 w 2156828"/>
              <a:gd name="connsiteY12" fmla="*/ 435428 h 1291771"/>
              <a:gd name="connsiteX13" fmla="*/ 14514 w 2156828"/>
              <a:gd name="connsiteY13" fmla="*/ 812800 h 1291771"/>
              <a:gd name="connsiteX14" fmla="*/ 29029 w 2156828"/>
              <a:gd name="connsiteY14" fmla="*/ 870857 h 1291771"/>
              <a:gd name="connsiteX15" fmla="*/ 43543 w 2156828"/>
              <a:gd name="connsiteY15" fmla="*/ 957943 h 1291771"/>
              <a:gd name="connsiteX16" fmla="*/ 58057 w 2156828"/>
              <a:gd name="connsiteY16" fmla="*/ 1016000 h 1291771"/>
              <a:gd name="connsiteX17" fmla="*/ 159657 w 2156828"/>
              <a:gd name="connsiteY17" fmla="*/ 1103085 h 1291771"/>
              <a:gd name="connsiteX18" fmla="*/ 246743 w 2156828"/>
              <a:gd name="connsiteY18" fmla="*/ 1132114 h 1291771"/>
              <a:gd name="connsiteX19" fmla="*/ 290286 w 2156828"/>
              <a:gd name="connsiteY19" fmla="*/ 1146628 h 1291771"/>
              <a:gd name="connsiteX20" fmla="*/ 333829 w 2156828"/>
              <a:gd name="connsiteY20" fmla="*/ 1161143 h 1291771"/>
              <a:gd name="connsiteX21" fmla="*/ 449943 w 2156828"/>
              <a:gd name="connsiteY21" fmla="*/ 1190171 h 1291771"/>
              <a:gd name="connsiteX22" fmla="*/ 566057 w 2156828"/>
              <a:gd name="connsiteY22" fmla="*/ 1204685 h 1291771"/>
              <a:gd name="connsiteX23" fmla="*/ 696686 w 2156828"/>
              <a:gd name="connsiteY23" fmla="*/ 1233714 h 1291771"/>
              <a:gd name="connsiteX24" fmla="*/ 783771 w 2156828"/>
              <a:gd name="connsiteY24" fmla="*/ 1262743 h 1291771"/>
              <a:gd name="connsiteX25" fmla="*/ 928914 w 2156828"/>
              <a:gd name="connsiteY25" fmla="*/ 1291771 h 1291771"/>
              <a:gd name="connsiteX26" fmla="*/ 1233714 w 2156828"/>
              <a:gd name="connsiteY26" fmla="*/ 1277257 h 1291771"/>
              <a:gd name="connsiteX27" fmla="*/ 1335314 w 2156828"/>
              <a:gd name="connsiteY27" fmla="*/ 1262743 h 1291771"/>
              <a:gd name="connsiteX28" fmla="*/ 1378857 w 2156828"/>
              <a:gd name="connsiteY28" fmla="*/ 1233714 h 1291771"/>
              <a:gd name="connsiteX29" fmla="*/ 1422400 w 2156828"/>
              <a:gd name="connsiteY29" fmla="*/ 1219200 h 1291771"/>
              <a:gd name="connsiteX30" fmla="*/ 1553029 w 2156828"/>
              <a:gd name="connsiteY30" fmla="*/ 1146628 h 1291771"/>
              <a:gd name="connsiteX31" fmla="*/ 1596571 w 2156828"/>
              <a:gd name="connsiteY31" fmla="*/ 1103085 h 1291771"/>
              <a:gd name="connsiteX32" fmla="*/ 1683657 w 2156828"/>
              <a:gd name="connsiteY32" fmla="*/ 1059543 h 1291771"/>
              <a:gd name="connsiteX33" fmla="*/ 1770743 w 2156828"/>
              <a:gd name="connsiteY33" fmla="*/ 972457 h 1291771"/>
              <a:gd name="connsiteX34" fmla="*/ 1828800 w 2156828"/>
              <a:gd name="connsiteY34" fmla="*/ 885371 h 1291771"/>
              <a:gd name="connsiteX35" fmla="*/ 1857829 w 2156828"/>
              <a:gd name="connsiteY35" fmla="*/ 841828 h 1291771"/>
              <a:gd name="connsiteX36" fmla="*/ 1973943 w 2156828"/>
              <a:gd name="connsiteY36" fmla="*/ 711200 h 1291771"/>
              <a:gd name="connsiteX37" fmla="*/ 1988457 w 2156828"/>
              <a:gd name="connsiteY37" fmla="*/ 653143 h 1291771"/>
              <a:gd name="connsiteX38" fmla="*/ 2061029 w 2156828"/>
              <a:gd name="connsiteY38" fmla="*/ 551543 h 1291771"/>
              <a:gd name="connsiteX39" fmla="*/ 2075543 w 2156828"/>
              <a:gd name="connsiteY39" fmla="*/ 508000 h 1291771"/>
              <a:gd name="connsiteX40" fmla="*/ 2090057 w 2156828"/>
              <a:gd name="connsiteY40" fmla="*/ 449943 h 1291771"/>
              <a:gd name="connsiteX41" fmla="*/ 2119086 w 2156828"/>
              <a:gd name="connsiteY41" fmla="*/ 391885 h 1291771"/>
              <a:gd name="connsiteX42" fmla="*/ 2133600 w 2156828"/>
              <a:gd name="connsiteY42" fmla="*/ 333828 h 1291771"/>
              <a:gd name="connsiteX43" fmla="*/ 2133600 w 2156828"/>
              <a:gd name="connsiteY43" fmla="*/ 174171 h 1291771"/>
              <a:gd name="connsiteX44" fmla="*/ 2046514 w 2156828"/>
              <a:gd name="connsiteY44" fmla="*/ 116114 h 1291771"/>
              <a:gd name="connsiteX45" fmla="*/ 1973943 w 2156828"/>
              <a:gd name="connsiteY45" fmla="*/ 58057 h 12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56828" h="1291771">
                <a:moveTo>
                  <a:pt x="2075543" y="87085"/>
                </a:moveTo>
                <a:cubicBezTo>
                  <a:pt x="1710967" y="26324"/>
                  <a:pt x="2111803" y="88750"/>
                  <a:pt x="1175657" y="58057"/>
                </a:cubicBezTo>
                <a:cubicBezTo>
                  <a:pt x="1089573" y="55235"/>
                  <a:pt x="1125566" y="42233"/>
                  <a:pt x="1059543" y="29028"/>
                </a:cubicBezTo>
                <a:cubicBezTo>
                  <a:pt x="799480" y="-22985"/>
                  <a:pt x="1072016" y="43032"/>
                  <a:pt x="899886" y="0"/>
                </a:cubicBezTo>
                <a:cubicBezTo>
                  <a:pt x="778934" y="4838"/>
                  <a:pt x="657791" y="6186"/>
                  <a:pt x="537029" y="14514"/>
                </a:cubicBezTo>
                <a:cubicBezTo>
                  <a:pt x="517128" y="15886"/>
                  <a:pt x="498216" y="23779"/>
                  <a:pt x="478971" y="29028"/>
                </a:cubicBezTo>
                <a:cubicBezTo>
                  <a:pt x="405980" y="48935"/>
                  <a:pt x="378521" y="51561"/>
                  <a:pt x="319314" y="87085"/>
                </a:cubicBezTo>
                <a:cubicBezTo>
                  <a:pt x="289398" y="105035"/>
                  <a:pt x="263434" y="129541"/>
                  <a:pt x="232229" y="145143"/>
                </a:cubicBezTo>
                <a:cubicBezTo>
                  <a:pt x="212876" y="154819"/>
                  <a:pt x="192519" y="162704"/>
                  <a:pt x="174171" y="174171"/>
                </a:cubicBezTo>
                <a:cubicBezTo>
                  <a:pt x="124521" y="205202"/>
                  <a:pt x="112152" y="221676"/>
                  <a:pt x="72571" y="261257"/>
                </a:cubicBezTo>
                <a:cubicBezTo>
                  <a:pt x="67733" y="275771"/>
                  <a:pt x="64899" y="291116"/>
                  <a:pt x="58057" y="304800"/>
                </a:cubicBezTo>
                <a:cubicBezTo>
                  <a:pt x="50256" y="320402"/>
                  <a:pt x="36114" y="332403"/>
                  <a:pt x="29029" y="348343"/>
                </a:cubicBezTo>
                <a:cubicBezTo>
                  <a:pt x="16602" y="376304"/>
                  <a:pt x="0" y="435428"/>
                  <a:pt x="0" y="435428"/>
                </a:cubicBezTo>
                <a:cubicBezTo>
                  <a:pt x="4838" y="561219"/>
                  <a:pt x="6140" y="687195"/>
                  <a:pt x="14514" y="812800"/>
                </a:cubicBezTo>
                <a:cubicBezTo>
                  <a:pt x="15841" y="832704"/>
                  <a:pt x="25117" y="851296"/>
                  <a:pt x="29029" y="870857"/>
                </a:cubicBezTo>
                <a:cubicBezTo>
                  <a:pt x="34801" y="899715"/>
                  <a:pt x="37772" y="929085"/>
                  <a:pt x="43543" y="957943"/>
                </a:cubicBezTo>
                <a:cubicBezTo>
                  <a:pt x="47455" y="977504"/>
                  <a:pt x="47485" y="999084"/>
                  <a:pt x="58057" y="1016000"/>
                </a:cubicBezTo>
                <a:cubicBezTo>
                  <a:pt x="71892" y="1038136"/>
                  <a:pt x="129390" y="1089633"/>
                  <a:pt x="159657" y="1103085"/>
                </a:cubicBezTo>
                <a:cubicBezTo>
                  <a:pt x="187619" y="1115512"/>
                  <a:pt x="217714" y="1122438"/>
                  <a:pt x="246743" y="1132114"/>
                </a:cubicBezTo>
                <a:lnTo>
                  <a:pt x="290286" y="1146628"/>
                </a:lnTo>
                <a:cubicBezTo>
                  <a:pt x="304800" y="1151466"/>
                  <a:pt x="318986" y="1157432"/>
                  <a:pt x="333829" y="1161143"/>
                </a:cubicBezTo>
                <a:cubicBezTo>
                  <a:pt x="372534" y="1170819"/>
                  <a:pt x="410355" y="1185223"/>
                  <a:pt x="449943" y="1190171"/>
                </a:cubicBezTo>
                <a:lnTo>
                  <a:pt x="566057" y="1204685"/>
                </a:lnTo>
                <a:cubicBezTo>
                  <a:pt x="690633" y="1246212"/>
                  <a:pt x="492342" y="1182628"/>
                  <a:pt x="696686" y="1233714"/>
                </a:cubicBezTo>
                <a:cubicBezTo>
                  <a:pt x="726371" y="1241135"/>
                  <a:pt x="754086" y="1255322"/>
                  <a:pt x="783771" y="1262743"/>
                </a:cubicBezTo>
                <a:cubicBezTo>
                  <a:pt x="870379" y="1284394"/>
                  <a:pt x="822152" y="1273978"/>
                  <a:pt x="928914" y="1291771"/>
                </a:cubicBezTo>
                <a:cubicBezTo>
                  <a:pt x="1030514" y="1286933"/>
                  <a:pt x="1132257" y="1284504"/>
                  <a:pt x="1233714" y="1277257"/>
                </a:cubicBezTo>
                <a:cubicBezTo>
                  <a:pt x="1267838" y="1274820"/>
                  <a:pt x="1302546" y="1272573"/>
                  <a:pt x="1335314" y="1262743"/>
                </a:cubicBezTo>
                <a:cubicBezTo>
                  <a:pt x="1352022" y="1257730"/>
                  <a:pt x="1363255" y="1241515"/>
                  <a:pt x="1378857" y="1233714"/>
                </a:cubicBezTo>
                <a:cubicBezTo>
                  <a:pt x="1392541" y="1226872"/>
                  <a:pt x="1407886" y="1224038"/>
                  <a:pt x="1422400" y="1219200"/>
                </a:cubicBezTo>
                <a:cubicBezTo>
                  <a:pt x="1522216" y="1152656"/>
                  <a:pt x="1476388" y="1172176"/>
                  <a:pt x="1553029" y="1146628"/>
                </a:cubicBezTo>
                <a:cubicBezTo>
                  <a:pt x="1567543" y="1132114"/>
                  <a:pt x="1579492" y="1114471"/>
                  <a:pt x="1596571" y="1103085"/>
                </a:cubicBezTo>
                <a:cubicBezTo>
                  <a:pt x="1697448" y="1035833"/>
                  <a:pt x="1580882" y="1150898"/>
                  <a:pt x="1683657" y="1059543"/>
                </a:cubicBezTo>
                <a:cubicBezTo>
                  <a:pt x="1714340" y="1032269"/>
                  <a:pt x="1747971" y="1006615"/>
                  <a:pt x="1770743" y="972457"/>
                </a:cubicBezTo>
                <a:lnTo>
                  <a:pt x="1828800" y="885371"/>
                </a:lnTo>
                <a:cubicBezTo>
                  <a:pt x="1838476" y="870857"/>
                  <a:pt x="1845494" y="854163"/>
                  <a:pt x="1857829" y="841828"/>
                </a:cubicBezTo>
                <a:cubicBezTo>
                  <a:pt x="1957249" y="742408"/>
                  <a:pt x="1922142" y="788900"/>
                  <a:pt x="1973943" y="711200"/>
                </a:cubicBezTo>
                <a:cubicBezTo>
                  <a:pt x="1978781" y="691848"/>
                  <a:pt x="1980599" y="671478"/>
                  <a:pt x="1988457" y="653143"/>
                </a:cubicBezTo>
                <a:cubicBezTo>
                  <a:pt x="1995531" y="636637"/>
                  <a:pt x="2056073" y="558151"/>
                  <a:pt x="2061029" y="551543"/>
                </a:cubicBezTo>
                <a:cubicBezTo>
                  <a:pt x="2065867" y="537029"/>
                  <a:pt x="2071340" y="522711"/>
                  <a:pt x="2075543" y="508000"/>
                </a:cubicBezTo>
                <a:cubicBezTo>
                  <a:pt x="2081023" y="488820"/>
                  <a:pt x="2083053" y="468621"/>
                  <a:pt x="2090057" y="449943"/>
                </a:cubicBezTo>
                <a:cubicBezTo>
                  <a:pt x="2097654" y="429684"/>
                  <a:pt x="2109410" y="411238"/>
                  <a:pt x="2119086" y="391885"/>
                </a:cubicBezTo>
                <a:cubicBezTo>
                  <a:pt x="2123924" y="372533"/>
                  <a:pt x="2128120" y="353008"/>
                  <a:pt x="2133600" y="333828"/>
                </a:cubicBezTo>
                <a:cubicBezTo>
                  <a:pt x="2150114" y="276028"/>
                  <a:pt x="2176359" y="247473"/>
                  <a:pt x="2133600" y="174171"/>
                </a:cubicBezTo>
                <a:cubicBezTo>
                  <a:pt x="2116021" y="144035"/>
                  <a:pt x="2075543" y="135466"/>
                  <a:pt x="2046514" y="116114"/>
                </a:cubicBezTo>
                <a:cubicBezTo>
                  <a:pt x="1991587" y="79496"/>
                  <a:pt x="2015305" y="99419"/>
                  <a:pt x="1973943" y="58057"/>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AF6EAB42-A5FC-455F-B8F3-8FF10F11FC5E}"/>
              </a:ext>
            </a:extLst>
          </p:cNvPr>
          <p:cNvSpPr txBox="1"/>
          <p:nvPr/>
        </p:nvSpPr>
        <p:spPr>
          <a:xfrm>
            <a:off x="2556199" y="2654386"/>
            <a:ext cx="7478973" cy="769441"/>
          </a:xfrm>
          <a:prstGeom prst="rect">
            <a:avLst/>
          </a:prstGeom>
          <a:noFill/>
        </p:spPr>
        <p:txBody>
          <a:bodyPr wrap="square" rtlCol="0">
            <a:spAutoFit/>
          </a:bodyPr>
          <a:lstStyle/>
          <a:p>
            <a:r>
              <a:rPr lang="es-ES" sz="4400" dirty="0">
                <a:solidFill>
                  <a:srgbClr val="33BBAE"/>
                </a:solidFill>
                <a:latin typeface="Avenir Next LT Pro Light" panose="020B0604020202020204" pitchFamily="34" charset="0"/>
              </a:rPr>
              <a:t>Gracias</a:t>
            </a:r>
            <a:endParaRPr lang="es-MX" sz="4400" b="1" dirty="0">
              <a:solidFill>
                <a:srgbClr val="33BBAE"/>
              </a:solidFill>
              <a:latin typeface="Arial Nova" panose="020B0504020202020204" pitchFamily="34" charset="0"/>
            </a:endParaRPr>
          </a:p>
        </p:txBody>
      </p:sp>
      <p:sp>
        <p:nvSpPr>
          <p:cNvPr id="8" name="CuadroTexto 7">
            <a:extLst>
              <a:ext uri="{FF2B5EF4-FFF2-40B4-BE49-F238E27FC236}">
                <a16:creationId xmlns:a16="http://schemas.microsoft.com/office/drawing/2014/main" id="{4CA3F686-313D-4E74-8943-B0860F92CD8A}"/>
              </a:ext>
            </a:extLst>
          </p:cNvPr>
          <p:cNvSpPr txBox="1"/>
          <p:nvPr/>
        </p:nvSpPr>
        <p:spPr>
          <a:xfrm>
            <a:off x="2556199" y="3557587"/>
            <a:ext cx="4387759" cy="707886"/>
          </a:xfrm>
          <a:prstGeom prst="rect">
            <a:avLst/>
          </a:prstGeom>
          <a:noFill/>
        </p:spPr>
        <p:txBody>
          <a:bodyPr wrap="square" rtlCol="0">
            <a:spAutoFit/>
          </a:bodyPr>
          <a:lstStyle/>
          <a:p>
            <a:r>
              <a:rPr lang="es-ES" sz="2000" dirty="0">
                <a:solidFill>
                  <a:schemeClr val="tx1">
                    <a:lumMod val="75000"/>
                    <a:lumOff val="25000"/>
                  </a:schemeClr>
                </a:solidFill>
                <a:latin typeface="Avenir Next LT Pro Light" panose="020B0604020202020204" pitchFamily="34" charset="0"/>
              </a:rPr>
              <a:t>Dr. Rogelio Montemayor Seguy</a:t>
            </a:r>
          </a:p>
          <a:p>
            <a:endParaRPr lang="es-ES" sz="2000" dirty="0">
              <a:solidFill>
                <a:schemeClr val="tx1">
                  <a:lumMod val="75000"/>
                  <a:lumOff val="25000"/>
                </a:schemeClr>
              </a:solidFill>
              <a:latin typeface="Avenir Next LT Pro Light" panose="020B0604020202020204" pitchFamily="34" charset="0"/>
            </a:endParaRPr>
          </a:p>
        </p:txBody>
      </p:sp>
      <p:pic>
        <p:nvPicPr>
          <p:cNvPr id="9" name="Imagen 8">
            <a:extLst>
              <a:ext uri="{FF2B5EF4-FFF2-40B4-BE49-F238E27FC236}">
                <a16:creationId xmlns:a16="http://schemas.microsoft.com/office/drawing/2014/main" id="{5738F601-9846-4E0C-973E-748059F8B493}"/>
              </a:ext>
            </a:extLst>
          </p:cNvPr>
          <p:cNvPicPr>
            <a:picLocks noChangeAspect="1"/>
          </p:cNvPicPr>
          <p:nvPr/>
        </p:nvPicPr>
        <p:blipFill rotWithShape="1">
          <a:blip r:embed="rId4"/>
          <a:srcRect l="34001" t="68636" r="23460" b="6848"/>
          <a:stretch/>
        </p:blipFill>
        <p:spPr bwMode="auto">
          <a:xfrm>
            <a:off x="9223199" y="402163"/>
            <a:ext cx="2666777" cy="862567"/>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10" name="Rectángulo 9">
            <a:extLst>
              <a:ext uri="{FF2B5EF4-FFF2-40B4-BE49-F238E27FC236}">
                <a16:creationId xmlns:a16="http://schemas.microsoft.com/office/drawing/2014/main" id="{46418178-A238-4082-9E85-888DDF0DA49C}"/>
              </a:ext>
            </a:extLst>
          </p:cNvPr>
          <p:cNvSpPr/>
          <p:nvPr/>
        </p:nvSpPr>
        <p:spPr>
          <a:xfrm>
            <a:off x="2690849" y="3394167"/>
            <a:ext cx="892630" cy="535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45A79C03-8736-40C2-8A68-A5D26517E480}"/>
              </a:ext>
            </a:extLst>
          </p:cNvPr>
          <p:cNvSpPr/>
          <p:nvPr/>
        </p:nvSpPr>
        <p:spPr>
          <a:xfrm>
            <a:off x="2606673" y="3971016"/>
            <a:ext cx="6921639" cy="738664"/>
          </a:xfrm>
          <a:prstGeom prst="rect">
            <a:avLst/>
          </a:prstGeom>
        </p:spPr>
        <p:txBody>
          <a:bodyPr wrap="square">
            <a:spAutoFit/>
          </a:bodyPr>
          <a:lstStyle/>
          <a:p>
            <a:pPr>
              <a:defRPr/>
            </a:pPr>
            <a:r>
              <a:rPr lang="es-ES" sz="1400" spc="300" dirty="0">
                <a:solidFill>
                  <a:schemeClr val="tx1">
                    <a:lumMod val="75000"/>
                    <a:lumOff val="25000"/>
                  </a:schemeClr>
                </a:solidFill>
                <a:latin typeface="Arial Nova" panose="020B0504020202020204" pitchFamily="34" charset="0"/>
              </a:rPr>
              <a:t>RMONTEMAYOR@CLUSTERENERGIA.ORG</a:t>
            </a:r>
          </a:p>
          <a:p>
            <a:pPr>
              <a:defRPr/>
            </a:pPr>
            <a:r>
              <a:rPr lang="es-ES" sz="1400" b="1" spc="300" dirty="0">
                <a:solidFill>
                  <a:srgbClr val="326982"/>
                </a:solidFill>
                <a:latin typeface="Arial Nova" panose="020B0504020202020204" pitchFamily="34" charset="0"/>
              </a:rPr>
              <a:t>WWW.CLUSTERENERGIA.ORG</a:t>
            </a:r>
          </a:p>
          <a:p>
            <a:pPr>
              <a:defRPr/>
            </a:pPr>
            <a:endParaRPr lang="es-ES" sz="1400" spc="300" dirty="0">
              <a:solidFill>
                <a:schemeClr val="tx1">
                  <a:lumMod val="75000"/>
                  <a:lumOff val="25000"/>
                </a:schemeClr>
              </a:solidFill>
              <a:latin typeface="Arial Nova" panose="020B0504020202020204" pitchFamily="34" charset="0"/>
            </a:endParaRPr>
          </a:p>
        </p:txBody>
      </p:sp>
      <p:pic>
        <p:nvPicPr>
          <p:cNvPr id="15" name="Imagen 14">
            <a:extLst>
              <a:ext uri="{FF2B5EF4-FFF2-40B4-BE49-F238E27FC236}">
                <a16:creationId xmlns:a16="http://schemas.microsoft.com/office/drawing/2014/main" id="{FD1AB83C-F478-40EF-9A3D-5510F0C413B2}"/>
              </a:ext>
            </a:extLst>
          </p:cNvPr>
          <p:cNvPicPr>
            <a:picLocks noChangeAspect="1"/>
          </p:cNvPicPr>
          <p:nvPr/>
        </p:nvPicPr>
        <p:blipFill rotWithShape="1">
          <a:blip r:embed="rId3">
            <a:clrChange>
              <a:clrFrom>
                <a:srgbClr val="FFFFFF"/>
              </a:clrFrom>
              <a:clrTo>
                <a:srgbClr val="FFFFFF">
                  <a:alpha val="0"/>
                </a:srgbClr>
              </a:clrTo>
            </a:clrChange>
          </a:blip>
          <a:srcRect l="20477" t="26243" r="68605" b="63893"/>
          <a:stretch/>
        </p:blipFill>
        <p:spPr>
          <a:xfrm flipH="1">
            <a:off x="1198238" y="-29122"/>
            <a:ext cx="1462472" cy="862567"/>
          </a:xfrm>
          <a:prstGeom prst="rect">
            <a:avLst/>
          </a:prstGeom>
        </p:spPr>
      </p:pic>
    </p:spTree>
    <p:extLst>
      <p:ext uri="{BB962C8B-B14F-4D97-AF65-F5344CB8AC3E}">
        <p14:creationId xmlns:p14="http://schemas.microsoft.com/office/powerpoint/2010/main" val="333323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CD4C7C4B-3A0A-4A34-9D74-EEF57A89D92E}"/>
              </a:ext>
            </a:extLst>
          </p:cNvPr>
          <p:cNvPicPr>
            <a:picLocks noChangeAspect="1"/>
          </p:cNvPicPr>
          <p:nvPr/>
        </p:nvPicPr>
        <p:blipFill rotWithShape="1">
          <a:blip r:embed="rId3">
            <a:clrChange>
              <a:clrFrom>
                <a:srgbClr val="FFFFFF"/>
              </a:clrFrom>
              <a:clrTo>
                <a:srgbClr val="FFFFFF">
                  <a:alpha val="0"/>
                </a:srgbClr>
              </a:clrTo>
            </a:clrChange>
          </a:blip>
          <a:srcRect l="20217" t="15055" r="68696" b="62712"/>
          <a:stretch/>
        </p:blipFill>
        <p:spPr>
          <a:xfrm flipH="1">
            <a:off x="10381957" y="13775"/>
            <a:ext cx="1810043" cy="2313977"/>
          </a:xfrm>
          <a:prstGeom prst="rect">
            <a:avLst/>
          </a:prstGeom>
        </p:spPr>
      </p:pic>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176656" y="582249"/>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Orden del día</a:t>
            </a:r>
            <a:endParaRPr lang="es-ES" sz="2400" dirty="0">
              <a:solidFill>
                <a:srgbClr val="326982"/>
              </a:solidFill>
              <a:latin typeface="Arial Nova" panose="020B0504020202020204" pitchFamily="34" charset="0"/>
            </a:endParaRP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6" y="1229929"/>
            <a:ext cx="8739441" cy="4585871"/>
          </a:xfrm>
          <a:prstGeom prst="rect">
            <a:avLst/>
          </a:prstGeom>
          <a:noFill/>
        </p:spPr>
        <p:txBody>
          <a:bodyPr wrap="square" rtlCol="0">
            <a:spAutoFit/>
          </a:bodyPr>
          <a:lstStyle/>
          <a:p>
            <a:pPr marL="342900" indent="-342900">
              <a:buFont typeface="+mj-lt"/>
              <a:buAutoNum type="arabicPeriod"/>
            </a:pPr>
            <a:r>
              <a:rPr lang="es-ES" sz="1600" b="1" dirty="0">
                <a:solidFill>
                  <a:schemeClr val="tx1">
                    <a:lumMod val="75000"/>
                    <a:lumOff val="25000"/>
                  </a:schemeClr>
                </a:solidFill>
                <a:latin typeface="Arial Nova" panose="020B0504020202020204" pitchFamily="34" charset="0"/>
              </a:rPr>
              <a:t>Instalación del Consejo</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Bienvenida</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Verificación de quórum</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Lectura y aprobación del orden del día</a:t>
            </a:r>
          </a:p>
          <a:p>
            <a:pPr marL="742950" lvl="1" indent="-285750">
              <a:buFont typeface="Arial" panose="020B0604020202020204" pitchFamily="34" charset="0"/>
              <a:buChar char="•"/>
            </a:pPr>
            <a:endParaRPr lang="es-ES" sz="600" dirty="0">
              <a:solidFill>
                <a:schemeClr val="tx1">
                  <a:lumMod val="75000"/>
                  <a:lumOff val="25000"/>
                </a:schemeClr>
              </a:solidFill>
              <a:latin typeface="Arial Nova" panose="020B0504020202020204" pitchFamily="34" charset="0"/>
            </a:endParaRPr>
          </a:p>
          <a:p>
            <a:pPr marL="342900" indent="-342900">
              <a:buFont typeface="+mj-lt"/>
              <a:buAutoNum type="arabicPeriod"/>
            </a:pPr>
            <a:r>
              <a:rPr lang="es-ES" sz="1600" b="1" dirty="0">
                <a:solidFill>
                  <a:schemeClr val="tx1">
                    <a:lumMod val="75000"/>
                    <a:lumOff val="25000"/>
                  </a:schemeClr>
                </a:solidFill>
                <a:latin typeface="Arial Nova" panose="020B0504020202020204" pitchFamily="34" charset="0"/>
              </a:rPr>
              <a:t>Informe de actividades y resultados del Clúster, periodo julio – diciembre 2019</a:t>
            </a:r>
          </a:p>
          <a:p>
            <a:endParaRPr lang="es-MX" sz="600" b="1" dirty="0">
              <a:solidFill>
                <a:schemeClr val="tx1">
                  <a:lumMod val="75000"/>
                  <a:lumOff val="25000"/>
                </a:schemeClr>
              </a:solidFill>
              <a:latin typeface="Arial Nova" panose="020B0504020202020204" pitchFamily="34" charset="0"/>
            </a:endParaRPr>
          </a:p>
          <a:p>
            <a:pPr marL="342900" indent="-342900">
              <a:buFont typeface="+mj-lt"/>
              <a:buAutoNum type="arabicPeriod" startAt="3"/>
            </a:pPr>
            <a:r>
              <a:rPr lang="es-MX" sz="1600" b="1" dirty="0">
                <a:solidFill>
                  <a:schemeClr val="tx1">
                    <a:lumMod val="75000"/>
                    <a:lumOff val="25000"/>
                  </a:schemeClr>
                </a:solidFill>
                <a:latin typeface="Arial Nova" panose="020B0504020202020204" pitchFamily="34" charset="0"/>
              </a:rPr>
              <a:t>Informe financiero a noviembre 2019</a:t>
            </a:r>
          </a:p>
          <a:p>
            <a:endParaRPr lang="es-MX" sz="600" b="1" dirty="0">
              <a:solidFill>
                <a:schemeClr val="tx1">
                  <a:lumMod val="75000"/>
                  <a:lumOff val="25000"/>
                </a:schemeClr>
              </a:solidFill>
              <a:latin typeface="Arial Nova" panose="020B0504020202020204" pitchFamily="34" charset="0"/>
            </a:endParaRPr>
          </a:p>
          <a:p>
            <a:r>
              <a:rPr lang="es-MX" sz="1600" b="1" dirty="0">
                <a:solidFill>
                  <a:schemeClr val="tx1">
                    <a:lumMod val="75000"/>
                    <a:lumOff val="25000"/>
                  </a:schemeClr>
                </a:solidFill>
                <a:latin typeface="Arial Nova" panose="020B0504020202020204" pitchFamily="34" charset="0"/>
              </a:rPr>
              <a:t>4.   Convenios</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AIERA</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Municipio de Saltillo</a:t>
            </a:r>
            <a:endParaRPr lang="es-MX" sz="1600" dirty="0">
              <a:solidFill>
                <a:schemeClr val="tx1">
                  <a:lumMod val="75000"/>
                  <a:lumOff val="25000"/>
                </a:schemeClr>
              </a:solidFill>
              <a:latin typeface="Arial Nova" panose="020B0504020202020204" pitchFamily="34" charset="0"/>
            </a:endParaRPr>
          </a:p>
          <a:p>
            <a:endParaRPr lang="es-MX" sz="600" b="1" dirty="0">
              <a:solidFill>
                <a:schemeClr val="tx1">
                  <a:lumMod val="75000"/>
                  <a:lumOff val="25000"/>
                </a:schemeClr>
              </a:solidFill>
              <a:latin typeface="Arial Nova" panose="020B0504020202020204" pitchFamily="34" charset="0"/>
            </a:endParaRPr>
          </a:p>
          <a:p>
            <a:r>
              <a:rPr lang="es-ES" sz="1600" b="1" dirty="0">
                <a:solidFill>
                  <a:schemeClr val="tx1">
                    <a:lumMod val="75000"/>
                    <a:lumOff val="25000"/>
                  </a:schemeClr>
                </a:solidFill>
                <a:latin typeface="Arial Nova" panose="020B0504020202020204" pitchFamily="34" charset="0"/>
              </a:rPr>
              <a:t>5.   Asuntos para autorización</a:t>
            </a:r>
          </a:p>
          <a:p>
            <a:endParaRPr lang="es-ES" sz="600" b="1" dirty="0">
              <a:solidFill>
                <a:schemeClr val="tx1">
                  <a:lumMod val="75000"/>
                  <a:lumOff val="25000"/>
                </a:schemeClr>
              </a:solidFill>
              <a:latin typeface="Arial Nova" panose="020B0504020202020204" pitchFamily="34" charset="0"/>
            </a:endParaRP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Presupuesto 2020</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Nuevos asociados</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Actualización de cuota anual para asociados</a:t>
            </a:r>
          </a:p>
          <a:p>
            <a:pPr marL="742950" lvl="1" indent="-285750">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Propuesta de fechas de sesiones de Consejo y Asamblea 2020</a:t>
            </a:r>
          </a:p>
          <a:p>
            <a:pPr marL="742950" lvl="1" indent="-285750">
              <a:buFont typeface="Arial" panose="020B0604020202020204" pitchFamily="34" charset="0"/>
              <a:buChar char="•"/>
            </a:pPr>
            <a:endParaRPr lang="es-ES" sz="600" dirty="0">
              <a:solidFill>
                <a:schemeClr val="tx1">
                  <a:lumMod val="75000"/>
                  <a:lumOff val="25000"/>
                </a:schemeClr>
              </a:solidFill>
              <a:latin typeface="Arial Nova" panose="020B0504020202020204" pitchFamily="34" charset="0"/>
            </a:endParaRPr>
          </a:p>
          <a:p>
            <a:pPr marL="342900" indent="-342900">
              <a:buAutoNum type="arabicPeriod" startAt="6"/>
            </a:pPr>
            <a:r>
              <a:rPr lang="es-ES" sz="1600" b="1" dirty="0">
                <a:solidFill>
                  <a:schemeClr val="tx1">
                    <a:lumMod val="75000"/>
                    <a:lumOff val="25000"/>
                  </a:schemeClr>
                </a:solidFill>
                <a:latin typeface="Arial Nova" panose="020B0504020202020204" pitchFamily="34" charset="0"/>
              </a:rPr>
              <a:t>Asuntos generales</a:t>
            </a:r>
          </a:p>
          <a:p>
            <a:pPr marL="342900" indent="-342900">
              <a:buAutoNum type="arabicPeriod" startAt="6"/>
            </a:pPr>
            <a:r>
              <a:rPr lang="es-ES" sz="1600" b="1" dirty="0">
                <a:solidFill>
                  <a:schemeClr val="tx1">
                    <a:lumMod val="75000"/>
                    <a:lumOff val="25000"/>
                  </a:schemeClr>
                </a:solidFill>
                <a:latin typeface="Arial Nova" panose="020B0504020202020204" pitchFamily="34" charset="0"/>
              </a:rPr>
              <a:t>Nombramiento de comisionados especiales</a:t>
            </a:r>
          </a:p>
        </p:txBody>
      </p:sp>
    </p:spTree>
    <p:extLst>
      <p:ext uri="{BB962C8B-B14F-4D97-AF65-F5344CB8AC3E}">
        <p14:creationId xmlns:p14="http://schemas.microsoft.com/office/powerpoint/2010/main" val="230120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[junio – diciembre 2019]</a:t>
            </a:r>
          </a:p>
          <a:p>
            <a:pPr marL="0" indent="0">
              <a:buNone/>
            </a:pPr>
            <a:endParaRPr lang="es-ES" sz="2400" dirty="0">
              <a:solidFill>
                <a:schemeClr val="bg1"/>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5909310"/>
          </a:xfrm>
          <a:prstGeom prst="rect">
            <a:avLst/>
          </a:prstGeom>
          <a:noFill/>
        </p:spPr>
        <p:txBody>
          <a:bodyPr wrap="square" rtlCol="0">
            <a:spAutoFit/>
          </a:bodyPr>
          <a:lstStyle/>
          <a:p>
            <a:r>
              <a:rPr lang="es-ES" b="1" dirty="0">
                <a:solidFill>
                  <a:schemeClr val="tx1">
                    <a:lumMod val="75000"/>
                    <a:lumOff val="25000"/>
                  </a:schemeClr>
                </a:solidFill>
                <a:latin typeface="Arial Nova" panose="020B0504020202020204" pitchFamily="34" charset="0"/>
              </a:rPr>
              <a:t>Junio</a:t>
            </a: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Conferencia magistral  </a:t>
            </a:r>
            <a:r>
              <a:rPr lang="es-ES" dirty="0">
                <a:solidFill>
                  <a:schemeClr val="tx1">
                    <a:lumMod val="75000"/>
                    <a:lumOff val="25000"/>
                  </a:schemeClr>
                </a:solidFill>
                <a:latin typeface="Arial Nova" panose="020B0504020202020204" pitchFamily="34" charset="0"/>
              </a:rPr>
              <a:t>Dr. Héctor Moreira en el marco de la Asamblea Anual del Clúster.</a:t>
            </a:r>
          </a:p>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Misión comercial </a:t>
            </a:r>
            <a:r>
              <a:rPr lang="es-ES" dirty="0">
                <a:solidFill>
                  <a:schemeClr val="tx1">
                    <a:lumMod val="75000"/>
                    <a:lumOff val="25000"/>
                  </a:schemeClr>
                </a:solidFill>
                <a:latin typeface="Arial Nova" panose="020B0504020202020204" pitchFamily="34" charset="0"/>
              </a:rPr>
              <a:t>de la Región de Neuquén (Vaca Muerta, Argentina).                                              Se llevaron a cabo mesas de negocio para la promoción de inversionistas mexicanos y desarrollo de proveedores en aquella región. </a:t>
            </a:r>
          </a:p>
          <a:p>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Participación en reunión de trabajo </a:t>
            </a:r>
            <a:r>
              <a:rPr lang="es-ES" dirty="0">
                <a:solidFill>
                  <a:schemeClr val="tx1">
                    <a:lumMod val="75000"/>
                    <a:lumOff val="25000"/>
                  </a:schemeClr>
                </a:solidFill>
                <a:latin typeface="Arial Nova" panose="020B0504020202020204" pitchFamily="34" charset="0"/>
              </a:rPr>
              <a:t>con el Jefe de la Oficina de la Presidencia de la República, A. Romo. Monterrey, N.L.                         De manera conjunta con empresarios de la región sureste de Coahuila, para plantearle la importancia del aprovechamiento del gas no convencional, así como el proyecto de carboeléctrica con tecnología de captura de carbono. </a:t>
            </a:r>
          </a:p>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endParaRPr lang="es-ES" b="1" dirty="0">
              <a:solidFill>
                <a:schemeClr val="tx1">
                  <a:lumMod val="75000"/>
                  <a:lumOff val="25000"/>
                </a:schemeClr>
              </a:solidFill>
              <a:latin typeface="Arial Nova" panose="020B0504020202020204" pitchFamily="34" charset="0"/>
            </a:endParaRPr>
          </a:p>
        </p:txBody>
      </p:sp>
      <p:sp>
        <p:nvSpPr>
          <p:cNvPr id="5" name="Rectángulo 4">
            <a:extLst>
              <a:ext uri="{FF2B5EF4-FFF2-40B4-BE49-F238E27FC236}">
                <a16:creationId xmlns:a16="http://schemas.microsoft.com/office/drawing/2014/main" id="{FBB0B97A-EA5D-4FCE-875B-E49687CFB02C}"/>
              </a:ext>
            </a:extLst>
          </p:cNvPr>
          <p:cNvSpPr/>
          <p:nvPr/>
        </p:nvSpPr>
        <p:spPr>
          <a:xfrm>
            <a:off x="235304" y="562670"/>
            <a:ext cx="7064498"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Promoción del desarrollo de los recursos gasíferos</a:t>
            </a:r>
          </a:p>
        </p:txBody>
      </p:sp>
      <p:pic>
        <p:nvPicPr>
          <p:cNvPr id="4" name="Imagen 3" descr="Un grupo de personas sentadas en un auditorio&#10;&#10;Descripción generada automáticamente">
            <a:extLst>
              <a:ext uri="{FF2B5EF4-FFF2-40B4-BE49-F238E27FC236}">
                <a16:creationId xmlns:a16="http://schemas.microsoft.com/office/drawing/2014/main" id="{9E938009-1D9C-4895-B900-EF8275B67E2C}"/>
              </a:ext>
            </a:extLst>
          </p:cNvPr>
          <p:cNvPicPr>
            <a:picLocks noChangeAspect="1"/>
          </p:cNvPicPr>
          <p:nvPr/>
        </p:nvPicPr>
        <p:blipFill rotWithShape="1">
          <a:blip r:embed="rId3">
            <a:extLst>
              <a:ext uri="{28A0092B-C50C-407E-A947-70E740481C1C}">
                <a14:useLocalDpi xmlns:a14="http://schemas.microsoft.com/office/drawing/2010/main" val="0"/>
              </a:ext>
            </a:extLst>
          </a:blip>
          <a:srcRect l="23655"/>
          <a:stretch/>
        </p:blipFill>
        <p:spPr>
          <a:xfrm>
            <a:off x="6096002" y="1574339"/>
            <a:ext cx="5634733" cy="4919226"/>
          </a:xfrm>
          <a:prstGeom prst="rect">
            <a:avLst/>
          </a:prstGeom>
        </p:spPr>
      </p:pic>
    </p:spTree>
    <p:extLst>
      <p:ext uri="{BB962C8B-B14F-4D97-AF65-F5344CB8AC3E}">
        <p14:creationId xmlns:p14="http://schemas.microsoft.com/office/powerpoint/2010/main" val="268691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CD4C7C4B-3A0A-4A34-9D74-EEF57A89D92E}"/>
              </a:ext>
            </a:extLst>
          </p:cNvPr>
          <p:cNvPicPr>
            <a:picLocks noChangeAspect="1"/>
          </p:cNvPicPr>
          <p:nvPr/>
        </p:nvPicPr>
        <p:blipFill rotWithShape="1">
          <a:blip r:embed="rId3">
            <a:clrChange>
              <a:clrFrom>
                <a:srgbClr val="FFFFFF"/>
              </a:clrFrom>
              <a:clrTo>
                <a:srgbClr val="FFFFFF">
                  <a:alpha val="0"/>
                </a:srgbClr>
              </a:clrTo>
            </a:clrChange>
          </a:blip>
          <a:srcRect l="20217" t="15055" r="68696" b="62712"/>
          <a:stretch/>
        </p:blipFill>
        <p:spPr>
          <a:xfrm flipH="1">
            <a:off x="10381957" y="13775"/>
            <a:ext cx="1810043" cy="2313977"/>
          </a:xfrm>
          <a:prstGeom prst="rect">
            <a:avLst/>
          </a:prstGeom>
        </p:spPr>
      </p:pic>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[junio – diciembre 2019]</a:t>
            </a: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3693319"/>
          </a:xfrm>
          <a:prstGeom prst="rect">
            <a:avLst/>
          </a:prstGeom>
          <a:noFill/>
        </p:spPr>
        <p:txBody>
          <a:bodyPr wrap="square" rtlCol="0">
            <a:spAutoFit/>
          </a:bodyPr>
          <a:lstStyle/>
          <a:p>
            <a:r>
              <a:rPr lang="es-ES" b="1" dirty="0">
                <a:solidFill>
                  <a:schemeClr val="tx1">
                    <a:lumMod val="75000"/>
                    <a:lumOff val="25000"/>
                  </a:schemeClr>
                </a:solidFill>
                <a:latin typeface="Arial Nova" panose="020B0504020202020204" pitchFamily="34" charset="0"/>
              </a:rPr>
              <a:t>Julio</a:t>
            </a: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Reunión</a:t>
            </a:r>
            <a:r>
              <a:rPr lang="es-ES" dirty="0">
                <a:solidFill>
                  <a:schemeClr val="tx1">
                    <a:lumMod val="75000"/>
                    <a:lumOff val="25000"/>
                  </a:schemeClr>
                </a:solidFill>
                <a:latin typeface="Arial Nova" panose="020B0504020202020204" pitchFamily="34" charset="0"/>
              </a:rPr>
              <a:t> con el Presidente de la COPARMEX Sureste y empresarios </a:t>
            </a:r>
          </a:p>
          <a:p>
            <a:endParaRPr lang="es-ES" dirty="0">
              <a:solidFill>
                <a:schemeClr val="tx1">
                  <a:lumMod val="75000"/>
                  <a:lumOff val="25000"/>
                </a:schemeClr>
              </a:solidFill>
              <a:latin typeface="Arial Nova" panose="020B0504020202020204" pitchFamily="34" charset="0"/>
            </a:endParaRPr>
          </a:p>
          <a:p>
            <a:r>
              <a:rPr lang="es-ES" b="1" dirty="0">
                <a:solidFill>
                  <a:schemeClr val="tx1">
                    <a:lumMod val="75000"/>
                    <a:lumOff val="25000"/>
                  </a:schemeClr>
                </a:solidFill>
                <a:latin typeface="Arial Nova" panose="020B0504020202020204" pitchFamily="34" charset="0"/>
              </a:rPr>
              <a:t>Agosto</a:t>
            </a: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Participación</a:t>
            </a:r>
            <a:r>
              <a:rPr lang="es-ES" dirty="0">
                <a:solidFill>
                  <a:schemeClr val="tx1">
                    <a:lumMod val="75000"/>
                    <a:lumOff val="25000"/>
                  </a:schemeClr>
                </a:solidFill>
                <a:latin typeface="Arial Nova" panose="020B0504020202020204" pitchFamily="34" charset="0"/>
              </a:rPr>
              <a:t> como expositor en Expo Energía. Puebla</a:t>
            </a:r>
          </a:p>
          <a:p>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Participación</a:t>
            </a:r>
            <a:r>
              <a:rPr lang="es-ES" dirty="0">
                <a:solidFill>
                  <a:schemeClr val="tx1">
                    <a:lumMod val="75000"/>
                    <a:lumOff val="25000"/>
                  </a:schemeClr>
                </a:solidFill>
                <a:latin typeface="Arial Nova" panose="020B0504020202020204" pitchFamily="34" charset="0"/>
              </a:rPr>
              <a:t> en mesa de trabajo “Gas Natural y Electricidad” organizada por la Comisión de Energía de la Cámara de Diputados </a:t>
            </a:r>
          </a:p>
          <a:p>
            <a:endParaRPr lang="es-ES" dirty="0">
              <a:solidFill>
                <a:schemeClr val="tx1">
                  <a:lumMod val="75000"/>
                  <a:lumOff val="25000"/>
                </a:schemeClr>
              </a:solidFill>
              <a:latin typeface="Arial Nova" panose="020B0504020202020204" pitchFamily="34" charset="0"/>
            </a:endParaRPr>
          </a:p>
          <a:p>
            <a:endParaRPr lang="es-ES" b="1" dirty="0">
              <a:solidFill>
                <a:schemeClr val="tx1">
                  <a:lumMod val="75000"/>
                  <a:lumOff val="25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BA8541DE-A552-4DFC-9714-DA80C1CD8023}"/>
              </a:ext>
            </a:extLst>
          </p:cNvPr>
          <p:cNvPicPr>
            <a:picLocks noChangeAspect="1"/>
          </p:cNvPicPr>
          <p:nvPr/>
        </p:nvPicPr>
        <p:blipFill>
          <a:blip r:embed="rId4"/>
          <a:stretch>
            <a:fillRect/>
          </a:stretch>
        </p:blipFill>
        <p:spPr>
          <a:xfrm>
            <a:off x="6096000" y="1749380"/>
            <a:ext cx="1354821" cy="1354821"/>
          </a:xfrm>
          <a:prstGeom prst="rect">
            <a:avLst/>
          </a:prstGeom>
        </p:spPr>
      </p:pic>
      <p:pic>
        <p:nvPicPr>
          <p:cNvPr id="6" name="Imagen 5" descr="Imagen que contiene alimentos&#10;&#10;Descripción generada automáticamente">
            <a:extLst>
              <a:ext uri="{FF2B5EF4-FFF2-40B4-BE49-F238E27FC236}">
                <a16:creationId xmlns:a16="http://schemas.microsoft.com/office/drawing/2014/main" id="{F2DF5526-C975-4570-9024-65E9021753B4}"/>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7289" r="46316" b="63937"/>
          <a:stretch/>
        </p:blipFill>
        <p:spPr>
          <a:xfrm>
            <a:off x="7915195" y="1749381"/>
            <a:ext cx="4006332" cy="1280160"/>
          </a:xfrm>
          <a:prstGeom prst="rect">
            <a:avLst/>
          </a:prstGeom>
        </p:spPr>
      </p:pic>
      <p:pic>
        <p:nvPicPr>
          <p:cNvPr id="7" name="Imagen 6">
            <a:extLst>
              <a:ext uri="{FF2B5EF4-FFF2-40B4-BE49-F238E27FC236}">
                <a16:creationId xmlns:a16="http://schemas.microsoft.com/office/drawing/2014/main" id="{5E799C14-B186-4C2C-B7F3-803B5A468D5E}"/>
              </a:ext>
            </a:extLst>
          </p:cNvPr>
          <p:cNvPicPr>
            <a:picLocks noChangeAspect="1"/>
          </p:cNvPicPr>
          <p:nvPr/>
        </p:nvPicPr>
        <p:blipFill rotWithShape="1">
          <a:blip r:embed="rId6"/>
          <a:srcRect l="33300" t="14918" r="33714" b="5293"/>
          <a:stretch/>
        </p:blipFill>
        <p:spPr>
          <a:xfrm>
            <a:off x="6327648" y="3187152"/>
            <a:ext cx="2503008" cy="34039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a:extLst>
              <a:ext uri="{FF2B5EF4-FFF2-40B4-BE49-F238E27FC236}">
                <a16:creationId xmlns:a16="http://schemas.microsoft.com/office/drawing/2014/main" id="{9A88B3F7-2BDC-4D0D-BF81-E7D0A03780C9}"/>
              </a:ext>
            </a:extLst>
          </p:cNvPr>
          <p:cNvPicPr>
            <a:picLocks noChangeAspect="1"/>
          </p:cNvPicPr>
          <p:nvPr/>
        </p:nvPicPr>
        <p:blipFill rotWithShape="1">
          <a:blip r:embed="rId7"/>
          <a:srcRect l="19200" t="14919" r="20753" b="45864"/>
          <a:stretch/>
        </p:blipFill>
        <p:spPr>
          <a:xfrm>
            <a:off x="1786129" y="4426127"/>
            <a:ext cx="4425696" cy="1625027"/>
          </a:xfrm>
          <a:prstGeom prst="rect">
            <a:avLst/>
          </a:prstGeom>
          <a:ln>
            <a:solidFill>
              <a:srgbClr val="C00000"/>
            </a:solidFill>
          </a:ln>
        </p:spPr>
      </p:pic>
      <p:sp>
        <p:nvSpPr>
          <p:cNvPr id="9" name="Rectángulo 8">
            <a:extLst>
              <a:ext uri="{FF2B5EF4-FFF2-40B4-BE49-F238E27FC236}">
                <a16:creationId xmlns:a16="http://schemas.microsoft.com/office/drawing/2014/main" id="{710EA297-4961-4479-ACCA-CB1F0FFAE668}"/>
              </a:ext>
            </a:extLst>
          </p:cNvPr>
          <p:cNvSpPr/>
          <p:nvPr/>
        </p:nvSpPr>
        <p:spPr>
          <a:xfrm rot="21225802">
            <a:off x="6316220" y="3823526"/>
            <a:ext cx="2503008" cy="8039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angular 12">
            <a:extLst>
              <a:ext uri="{FF2B5EF4-FFF2-40B4-BE49-F238E27FC236}">
                <a16:creationId xmlns:a16="http://schemas.microsoft.com/office/drawing/2014/main" id="{83DB0893-A09D-40AF-929F-26B15DEA26EC}"/>
              </a:ext>
            </a:extLst>
          </p:cNvPr>
          <p:cNvCxnSpPr>
            <a:cxnSpLocks/>
            <a:endCxn id="8" idx="3"/>
          </p:cNvCxnSpPr>
          <p:nvPr/>
        </p:nvCxnSpPr>
        <p:spPr>
          <a:xfrm rot="10800000" flipV="1">
            <a:off x="6211825" y="4646249"/>
            <a:ext cx="1238996" cy="592392"/>
          </a:xfrm>
          <a:prstGeom prst="bentConnector3">
            <a:avLst>
              <a:gd name="adj1" fmla="val -1661"/>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FF4D0986-5079-4BDA-9EC6-2B4B65B6B16D}"/>
              </a:ext>
            </a:extLst>
          </p:cNvPr>
          <p:cNvSpPr/>
          <p:nvPr/>
        </p:nvSpPr>
        <p:spPr>
          <a:xfrm>
            <a:off x="235304" y="562670"/>
            <a:ext cx="7064498"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Promoción del desarrollo de los recursos gasíferos</a:t>
            </a:r>
          </a:p>
        </p:txBody>
      </p:sp>
    </p:spTree>
    <p:extLst>
      <p:ext uri="{BB962C8B-B14F-4D97-AF65-F5344CB8AC3E}">
        <p14:creationId xmlns:p14="http://schemas.microsoft.com/office/powerpoint/2010/main" val="153260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CD4C7C4B-3A0A-4A34-9D74-EEF57A89D92E}"/>
              </a:ext>
            </a:extLst>
          </p:cNvPr>
          <p:cNvPicPr>
            <a:picLocks noChangeAspect="1"/>
          </p:cNvPicPr>
          <p:nvPr/>
        </p:nvPicPr>
        <p:blipFill rotWithShape="1">
          <a:blip r:embed="rId3">
            <a:clrChange>
              <a:clrFrom>
                <a:srgbClr val="FFFFFF"/>
              </a:clrFrom>
              <a:clrTo>
                <a:srgbClr val="FFFFFF">
                  <a:alpha val="0"/>
                </a:srgbClr>
              </a:clrTo>
            </a:clrChange>
          </a:blip>
          <a:srcRect l="20217" t="15055" r="68696" b="62712"/>
          <a:stretch/>
        </p:blipFill>
        <p:spPr>
          <a:xfrm flipH="1">
            <a:off x="10381957" y="13775"/>
            <a:ext cx="1810043" cy="2313977"/>
          </a:xfrm>
          <a:prstGeom prst="rect">
            <a:avLst/>
          </a:prstGeom>
        </p:spPr>
      </p:pic>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[julio – diciembre 2019]</a:t>
            </a: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3693319"/>
          </a:xfrm>
          <a:prstGeom prst="rect">
            <a:avLst/>
          </a:prstGeom>
          <a:noFill/>
        </p:spPr>
        <p:txBody>
          <a:bodyPr wrap="square" rtlCol="0">
            <a:spAutoFit/>
          </a:bodyPr>
          <a:lstStyle/>
          <a:p>
            <a:r>
              <a:rPr lang="es-ES" b="1" dirty="0">
                <a:solidFill>
                  <a:schemeClr val="tx1">
                    <a:lumMod val="75000"/>
                    <a:lumOff val="25000"/>
                  </a:schemeClr>
                </a:solidFill>
                <a:latin typeface="Arial Nova" panose="020B0504020202020204" pitchFamily="34" charset="0"/>
              </a:rPr>
              <a:t>Septiembre</a:t>
            </a: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Conferencia magistral </a:t>
            </a:r>
            <a:r>
              <a:rPr lang="es-ES" dirty="0">
                <a:solidFill>
                  <a:schemeClr val="tx1">
                    <a:lumMod val="75000"/>
                    <a:lumOff val="25000"/>
                  </a:schemeClr>
                </a:solidFill>
                <a:latin typeface="Arial Nova" panose="020B0504020202020204" pitchFamily="34" charset="0"/>
              </a:rPr>
              <a:t>“Clúster de Energía Coahuila, un caso de éxito” en el Encuentro Empresarial Morelos, Anfitrión del Mundo 2019. Cuernavaca, Mor. </a:t>
            </a:r>
          </a:p>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Conferencia,</a:t>
            </a:r>
            <a:r>
              <a:rPr lang="es-ES" dirty="0">
                <a:solidFill>
                  <a:schemeClr val="tx1">
                    <a:lumMod val="75000"/>
                    <a:lumOff val="25000"/>
                  </a:schemeClr>
                </a:solidFill>
                <a:latin typeface="Arial Nova" panose="020B0504020202020204" pitchFamily="34" charset="0"/>
              </a:rPr>
              <a:t> “Gas, el futuro de México”. Asamblea COMENER. Cd. De México</a:t>
            </a:r>
          </a:p>
          <a:p>
            <a:pPr marL="285750" indent="-285750">
              <a:buFont typeface="Arial" panose="020B0604020202020204" pitchFamily="34" charset="0"/>
              <a:buChar char="•"/>
            </a:pPr>
            <a:endParaRPr lang="es-E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Participación como panelista </a:t>
            </a:r>
            <a:r>
              <a:rPr lang="es-ES" dirty="0">
                <a:solidFill>
                  <a:schemeClr val="tx1">
                    <a:lumMod val="75000"/>
                    <a:lumOff val="25000"/>
                  </a:schemeClr>
                </a:solidFill>
                <a:latin typeface="Arial Nova" panose="020B0504020202020204" pitchFamily="34" charset="0"/>
              </a:rPr>
              <a:t>“</a:t>
            </a:r>
            <a:r>
              <a:rPr lang="en-US" dirty="0">
                <a:solidFill>
                  <a:schemeClr val="tx1">
                    <a:lumMod val="75000"/>
                    <a:lumOff val="25000"/>
                  </a:schemeClr>
                </a:solidFill>
                <a:latin typeface="Arial Nova" panose="020B0504020202020204" pitchFamily="34" charset="0"/>
              </a:rPr>
              <a:t>Natural gas: The key for a transition to clean energy. </a:t>
            </a:r>
            <a:r>
              <a:rPr lang="es-ES" dirty="0">
                <a:solidFill>
                  <a:schemeClr val="tx1">
                    <a:lumMod val="75000"/>
                    <a:lumOff val="25000"/>
                  </a:schemeClr>
                </a:solidFill>
                <a:latin typeface="Arial Nova" panose="020B0504020202020204" pitchFamily="34" charset="0"/>
              </a:rPr>
              <a:t>IPMA.  </a:t>
            </a:r>
            <a:r>
              <a:rPr lang="es-ES" dirty="0" err="1">
                <a:solidFill>
                  <a:schemeClr val="tx1">
                    <a:lumMod val="75000"/>
                    <a:lumOff val="25000"/>
                  </a:schemeClr>
                </a:solidFill>
                <a:latin typeface="Arial Nova" panose="020B0504020202020204" pitchFamily="34" charset="0"/>
              </a:rPr>
              <a:t>Merida</a:t>
            </a:r>
            <a:endParaRPr lang="es-ES" dirty="0">
              <a:solidFill>
                <a:schemeClr val="tx1">
                  <a:lumMod val="75000"/>
                  <a:lumOff val="25000"/>
                </a:schemeClr>
              </a:solidFill>
              <a:latin typeface="Arial Nova" panose="020B0504020202020204" pitchFamily="34" charset="0"/>
            </a:endParaRPr>
          </a:p>
          <a:p>
            <a:endParaRPr lang="es-ES" b="1" dirty="0">
              <a:solidFill>
                <a:schemeClr val="tx1">
                  <a:lumMod val="75000"/>
                  <a:lumOff val="25000"/>
                </a:schemeClr>
              </a:solidFill>
              <a:latin typeface="Arial Nova" panose="020B0504020202020204" pitchFamily="34" charset="0"/>
            </a:endParaRPr>
          </a:p>
        </p:txBody>
      </p:sp>
      <p:pic>
        <p:nvPicPr>
          <p:cNvPr id="7" name="Imagen 6" descr="Captura de pantalla de un celular con texto e imagen&#10;&#10;Descripción generada automáticamente">
            <a:extLst>
              <a:ext uri="{FF2B5EF4-FFF2-40B4-BE49-F238E27FC236}">
                <a16:creationId xmlns:a16="http://schemas.microsoft.com/office/drawing/2014/main" id="{AC905D08-EAA0-4B33-A745-CDB05A69164C}"/>
              </a:ext>
            </a:extLst>
          </p:cNvPr>
          <p:cNvPicPr>
            <a:picLocks noChangeAspect="1"/>
          </p:cNvPicPr>
          <p:nvPr/>
        </p:nvPicPr>
        <p:blipFill rotWithShape="1">
          <a:blip r:embed="rId4">
            <a:extLst>
              <a:ext uri="{28A0092B-C50C-407E-A947-70E740481C1C}">
                <a14:useLocalDpi xmlns:a14="http://schemas.microsoft.com/office/drawing/2010/main" val="0"/>
              </a:ext>
            </a:extLst>
          </a:blip>
          <a:srcRect l="22320" r="22959"/>
          <a:stretch/>
        </p:blipFill>
        <p:spPr>
          <a:xfrm>
            <a:off x="6096000" y="1780217"/>
            <a:ext cx="2225040" cy="2134769"/>
          </a:xfrm>
          <a:prstGeom prst="rect">
            <a:avLst/>
          </a:prstGeom>
        </p:spPr>
      </p:pic>
      <p:pic>
        <p:nvPicPr>
          <p:cNvPr id="12" name="Imagen 11">
            <a:extLst>
              <a:ext uri="{FF2B5EF4-FFF2-40B4-BE49-F238E27FC236}">
                <a16:creationId xmlns:a16="http://schemas.microsoft.com/office/drawing/2014/main" id="{146028B8-58D6-4CCF-9B80-D54898F1B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997755"/>
            <a:ext cx="5425440" cy="1850985"/>
          </a:xfrm>
          <a:prstGeom prst="rect">
            <a:avLst/>
          </a:prstGeom>
        </p:spPr>
      </p:pic>
      <p:pic>
        <p:nvPicPr>
          <p:cNvPr id="14" name="Imagen 13" descr="Imagen que contiene texto, señal, dibujo&#10;&#10;Descripción generada automáticamente">
            <a:extLst>
              <a:ext uri="{FF2B5EF4-FFF2-40B4-BE49-F238E27FC236}">
                <a16:creationId xmlns:a16="http://schemas.microsoft.com/office/drawing/2014/main" id="{2A4FD829-EA0B-4E9A-A6D7-64C59ABC9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8520" y="2157330"/>
            <a:ext cx="5650792" cy="1587301"/>
          </a:xfrm>
          <a:prstGeom prst="rect">
            <a:avLst/>
          </a:prstGeom>
        </p:spPr>
      </p:pic>
      <p:sp>
        <p:nvSpPr>
          <p:cNvPr id="13" name="Rectángulo 12">
            <a:extLst>
              <a:ext uri="{FF2B5EF4-FFF2-40B4-BE49-F238E27FC236}">
                <a16:creationId xmlns:a16="http://schemas.microsoft.com/office/drawing/2014/main" id="{4C1B03C9-0389-4278-9465-F7834A790046}"/>
              </a:ext>
            </a:extLst>
          </p:cNvPr>
          <p:cNvSpPr/>
          <p:nvPr/>
        </p:nvSpPr>
        <p:spPr>
          <a:xfrm>
            <a:off x="235304" y="562670"/>
            <a:ext cx="7064498"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Promoción del desarrollo de los recursos gasíferos</a:t>
            </a:r>
          </a:p>
        </p:txBody>
      </p:sp>
    </p:spTree>
    <p:extLst>
      <p:ext uri="{BB962C8B-B14F-4D97-AF65-F5344CB8AC3E}">
        <p14:creationId xmlns:p14="http://schemas.microsoft.com/office/powerpoint/2010/main" val="157614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[julio – diciembre 2019]</a:t>
            </a: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5078313"/>
          </a:xfrm>
          <a:prstGeom prst="rect">
            <a:avLst/>
          </a:prstGeom>
          <a:noFill/>
        </p:spPr>
        <p:txBody>
          <a:bodyPr wrap="square" rtlCol="0">
            <a:spAutoFit/>
          </a:bodyPr>
          <a:lstStyle/>
          <a:p>
            <a:r>
              <a:rPr lang="es-ES" b="1" dirty="0">
                <a:solidFill>
                  <a:schemeClr val="tx1">
                    <a:lumMod val="75000"/>
                    <a:lumOff val="25000"/>
                  </a:schemeClr>
                </a:solidFill>
                <a:latin typeface="Arial Nova" panose="020B0504020202020204" pitchFamily="34" charset="0"/>
              </a:rPr>
              <a:t>Octubre </a:t>
            </a:r>
          </a:p>
          <a:p>
            <a:pPr marL="285750" lvl="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Coorganización</a:t>
            </a:r>
            <a:r>
              <a:rPr lang="es-ES" dirty="0">
                <a:solidFill>
                  <a:prstClr val="black">
                    <a:lumMod val="75000"/>
                    <a:lumOff val="25000"/>
                  </a:prstClr>
                </a:solidFill>
                <a:latin typeface="Arial Nova" panose="020B0504020202020204" pitchFamily="34" charset="0"/>
              </a:rPr>
              <a:t> de la 2ª edición de Mesas de Técnicas de Trabajo: Combustibles, Gas Natural y Electricidad por la Seguridad Energética de México. Comisión de Energía del CCE, Cámara de Diputados y Senado de la República. Saltillo, </a:t>
            </a:r>
            <a:r>
              <a:rPr lang="es-ES" dirty="0" err="1">
                <a:solidFill>
                  <a:prstClr val="black">
                    <a:lumMod val="75000"/>
                    <a:lumOff val="25000"/>
                  </a:prstClr>
                </a:solidFill>
                <a:latin typeface="Arial Nova" panose="020B0504020202020204" pitchFamily="34" charset="0"/>
              </a:rPr>
              <a:t>Coah</a:t>
            </a:r>
            <a:r>
              <a:rPr lang="es-ES" dirty="0">
                <a:solidFill>
                  <a:prstClr val="black">
                    <a:lumMod val="75000"/>
                    <a:lumOff val="25000"/>
                  </a:prstClr>
                </a:solidFill>
                <a:latin typeface="Arial Nova" panose="020B0504020202020204" pitchFamily="34" charset="0"/>
              </a:rPr>
              <a:t>.</a:t>
            </a:r>
          </a:p>
          <a:p>
            <a:pPr marL="285750" lvl="0" indent="-285750">
              <a:buFont typeface="Arial" panose="020B0604020202020204" pitchFamily="34" charset="0"/>
              <a:buChar char="•"/>
            </a:pPr>
            <a:endParaRPr lang="es-ES" dirty="0">
              <a:solidFill>
                <a:prstClr val="black">
                  <a:lumMod val="75000"/>
                  <a:lumOff val="25000"/>
                </a:prstClr>
              </a:solidFill>
              <a:latin typeface="Arial Nova" panose="020B0504020202020204" pitchFamily="34" charset="0"/>
            </a:endParaRPr>
          </a:p>
          <a:p>
            <a:pPr marL="285750" lvl="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Participación</a:t>
            </a:r>
            <a:r>
              <a:rPr lang="es-ES" dirty="0">
                <a:solidFill>
                  <a:prstClr val="black">
                    <a:lumMod val="75000"/>
                    <a:lumOff val="25000"/>
                  </a:prstClr>
                </a:solidFill>
                <a:latin typeface="Arial Nova" panose="020B0504020202020204" pitchFamily="34" charset="0"/>
              </a:rPr>
              <a:t> en el curso impartido por el Instituto Mexicano del Petróleo “Conocimiento del Negocio del Sector Hidrocarburos dentro del Contexto Actual”.  Monterrey, N.L.</a:t>
            </a:r>
          </a:p>
          <a:p>
            <a:pPr marL="285750" lvl="0" indent="-285750">
              <a:buFont typeface="Arial" panose="020B0604020202020204" pitchFamily="34" charset="0"/>
              <a:buChar char="•"/>
            </a:pPr>
            <a:endParaRPr lang="es-ES" dirty="0">
              <a:solidFill>
                <a:prstClr val="black">
                  <a:lumMod val="75000"/>
                  <a:lumOff val="25000"/>
                </a:prstClr>
              </a:solidFill>
              <a:latin typeface="Arial Nova" panose="020B0504020202020204" pitchFamily="34" charset="0"/>
            </a:endParaRPr>
          </a:p>
          <a:p>
            <a:pPr marL="285750" lvl="0" indent="-285750">
              <a:buFont typeface="Arial" panose="020B0604020202020204" pitchFamily="34" charset="0"/>
              <a:buChar char="•"/>
            </a:pPr>
            <a:r>
              <a:rPr lang="es-ES" dirty="0">
                <a:solidFill>
                  <a:schemeClr val="bg1"/>
                </a:solidFill>
                <a:highlight>
                  <a:srgbClr val="3B8583"/>
                </a:highlight>
                <a:latin typeface="Arial Nova" panose="020B0504020202020204" pitchFamily="34" charset="0"/>
              </a:rPr>
              <a:t>Conferencistas</a:t>
            </a:r>
            <a:r>
              <a:rPr lang="es-ES" dirty="0">
                <a:solidFill>
                  <a:prstClr val="black">
                    <a:lumMod val="75000"/>
                    <a:lumOff val="25000"/>
                  </a:prstClr>
                </a:solidFill>
                <a:latin typeface="Arial Nova" panose="020B0504020202020204" pitchFamily="34" charset="0"/>
              </a:rPr>
              <a:t> en el Congreso de Energía Multidisciplinario </a:t>
            </a:r>
            <a:r>
              <a:rPr lang="es-ES" dirty="0" err="1">
                <a:solidFill>
                  <a:prstClr val="black">
                    <a:lumMod val="75000"/>
                    <a:lumOff val="25000"/>
                  </a:prstClr>
                </a:solidFill>
                <a:latin typeface="Arial Nova" panose="020B0504020202020204" pitchFamily="34" charset="0"/>
              </a:rPr>
              <a:t>Studen</a:t>
            </a:r>
            <a:r>
              <a:rPr lang="es-ES" dirty="0">
                <a:solidFill>
                  <a:prstClr val="black">
                    <a:lumMod val="75000"/>
                    <a:lumOff val="25000"/>
                  </a:prstClr>
                </a:solidFill>
                <a:latin typeface="Arial Nova" panose="020B0504020202020204" pitchFamily="34" charset="0"/>
              </a:rPr>
              <a:t> Energy Regional Meeting 2ª edición organizado por </a:t>
            </a:r>
            <a:r>
              <a:rPr lang="es-ES" dirty="0" err="1">
                <a:solidFill>
                  <a:prstClr val="black">
                    <a:lumMod val="75000"/>
                    <a:lumOff val="25000"/>
                  </a:prstClr>
                </a:solidFill>
                <a:latin typeface="Arial Nova" panose="020B0504020202020204" pitchFamily="34" charset="0"/>
              </a:rPr>
              <a:t>Student</a:t>
            </a:r>
            <a:r>
              <a:rPr lang="es-ES" dirty="0">
                <a:solidFill>
                  <a:prstClr val="black">
                    <a:lumMod val="75000"/>
                    <a:lumOff val="25000"/>
                  </a:prstClr>
                </a:solidFill>
                <a:latin typeface="Arial Nova" panose="020B0504020202020204" pitchFamily="34" charset="0"/>
              </a:rPr>
              <a:t> Energy </a:t>
            </a:r>
            <a:r>
              <a:rPr lang="es-ES" dirty="0" err="1">
                <a:solidFill>
                  <a:prstClr val="black">
                    <a:lumMod val="75000"/>
                    <a:lumOff val="25000"/>
                  </a:prstClr>
                </a:solidFill>
                <a:latin typeface="Arial Nova" panose="020B0504020202020204" pitchFamily="34" charset="0"/>
              </a:rPr>
              <a:t>Association</a:t>
            </a:r>
            <a:r>
              <a:rPr lang="es-ES" dirty="0">
                <a:solidFill>
                  <a:prstClr val="black">
                    <a:lumMod val="75000"/>
                    <a:lumOff val="25000"/>
                  </a:prstClr>
                </a:solidFill>
                <a:latin typeface="Arial Nova" panose="020B0504020202020204" pitchFamily="34" charset="0"/>
              </a:rPr>
              <a:t>. </a:t>
            </a:r>
            <a:r>
              <a:rPr lang="es-ES" dirty="0" err="1">
                <a:solidFill>
                  <a:prstClr val="black">
                    <a:lumMod val="75000"/>
                    <a:lumOff val="25000"/>
                  </a:prstClr>
                </a:solidFill>
                <a:latin typeface="Arial Nova" panose="020B0504020202020204" pitchFamily="34" charset="0"/>
              </a:rPr>
              <a:t>Tec</a:t>
            </a:r>
            <a:r>
              <a:rPr lang="es-ES" dirty="0">
                <a:solidFill>
                  <a:prstClr val="black">
                    <a:lumMod val="75000"/>
                    <a:lumOff val="25000"/>
                  </a:prstClr>
                </a:solidFill>
                <a:latin typeface="Arial Nova" panose="020B0504020202020204" pitchFamily="34" charset="0"/>
              </a:rPr>
              <a:t> de Monterrey. Monterrey, N.L.</a:t>
            </a:r>
            <a:endParaRPr lang="es-ES" b="1" dirty="0">
              <a:solidFill>
                <a:schemeClr val="tx1">
                  <a:lumMod val="75000"/>
                  <a:lumOff val="25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474699B5-F9D2-476D-B1D9-26920491C4CC}"/>
              </a:ext>
            </a:extLst>
          </p:cNvPr>
          <p:cNvPicPr>
            <a:picLocks noChangeAspect="1"/>
          </p:cNvPicPr>
          <p:nvPr/>
        </p:nvPicPr>
        <p:blipFill rotWithShape="1">
          <a:blip r:embed="rId3"/>
          <a:srcRect l="22313" t="18208" r="25850" b="45345"/>
          <a:stretch/>
        </p:blipFill>
        <p:spPr>
          <a:xfrm>
            <a:off x="6201794" y="1646642"/>
            <a:ext cx="5719733" cy="2261007"/>
          </a:xfrm>
          <a:prstGeom prst="rect">
            <a:avLst/>
          </a:prstGeom>
        </p:spPr>
      </p:pic>
      <p:pic>
        <p:nvPicPr>
          <p:cNvPr id="7" name="Imagen 6" descr="Captura de pantalla de un celular con letras&#10;&#10;Descripción generada automáticamente">
            <a:extLst>
              <a:ext uri="{FF2B5EF4-FFF2-40B4-BE49-F238E27FC236}">
                <a16:creationId xmlns:a16="http://schemas.microsoft.com/office/drawing/2014/main" id="{9B425A04-CA0D-4F26-BAC0-8BE502963178}"/>
              </a:ext>
            </a:extLst>
          </p:cNvPr>
          <p:cNvPicPr>
            <a:picLocks noChangeAspect="1"/>
          </p:cNvPicPr>
          <p:nvPr/>
        </p:nvPicPr>
        <p:blipFill rotWithShape="1">
          <a:blip r:embed="rId4">
            <a:extLst>
              <a:ext uri="{28A0092B-C50C-407E-A947-70E740481C1C}">
                <a14:useLocalDpi xmlns:a14="http://schemas.microsoft.com/office/drawing/2010/main" val="0"/>
              </a:ext>
            </a:extLst>
          </a:blip>
          <a:srcRect b="72910"/>
          <a:stretch/>
        </p:blipFill>
        <p:spPr>
          <a:xfrm>
            <a:off x="9390397" y="4031737"/>
            <a:ext cx="2531130" cy="1218990"/>
          </a:xfrm>
          <a:prstGeom prst="rect">
            <a:avLst/>
          </a:prstGeom>
        </p:spPr>
      </p:pic>
      <p:pic>
        <p:nvPicPr>
          <p:cNvPr id="8" name="Imagen 7">
            <a:extLst>
              <a:ext uri="{FF2B5EF4-FFF2-40B4-BE49-F238E27FC236}">
                <a16:creationId xmlns:a16="http://schemas.microsoft.com/office/drawing/2014/main" id="{4A571294-96BA-4734-B1D9-3C4E6790A68A}"/>
              </a:ext>
            </a:extLst>
          </p:cNvPr>
          <p:cNvPicPr>
            <a:picLocks noChangeAspect="1"/>
          </p:cNvPicPr>
          <p:nvPr/>
        </p:nvPicPr>
        <p:blipFill rotWithShape="1">
          <a:blip r:embed="rId5"/>
          <a:srcRect b="72063"/>
          <a:stretch/>
        </p:blipFill>
        <p:spPr>
          <a:xfrm>
            <a:off x="6201794" y="4031737"/>
            <a:ext cx="2958425" cy="1218990"/>
          </a:xfrm>
          <a:prstGeom prst="rect">
            <a:avLst/>
          </a:prstGeom>
        </p:spPr>
      </p:pic>
      <p:sp>
        <p:nvSpPr>
          <p:cNvPr id="10" name="Rectángulo 9">
            <a:extLst>
              <a:ext uri="{FF2B5EF4-FFF2-40B4-BE49-F238E27FC236}">
                <a16:creationId xmlns:a16="http://schemas.microsoft.com/office/drawing/2014/main" id="{CBAAA8AC-D3AA-4BB8-B16E-52F19D8FDDB5}"/>
              </a:ext>
            </a:extLst>
          </p:cNvPr>
          <p:cNvSpPr/>
          <p:nvPr/>
        </p:nvSpPr>
        <p:spPr>
          <a:xfrm>
            <a:off x="235304" y="562670"/>
            <a:ext cx="7064498"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Promoción del desarrollo de los recursos gasíferos</a:t>
            </a:r>
          </a:p>
        </p:txBody>
      </p:sp>
    </p:spTree>
    <p:extLst>
      <p:ext uri="{BB962C8B-B14F-4D97-AF65-F5344CB8AC3E}">
        <p14:creationId xmlns:p14="http://schemas.microsoft.com/office/powerpoint/2010/main" val="85155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[julio – diciembre 2019]</a:t>
            </a: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5709255"/>
          </a:xfrm>
          <a:prstGeom prst="rect">
            <a:avLst/>
          </a:prstGeom>
          <a:noFill/>
        </p:spPr>
        <p:txBody>
          <a:bodyPr wrap="square" rtlCol="0">
            <a:spAutoFit/>
          </a:bodyPr>
          <a:lstStyle/>
          <a:p>
            <a:r>
              <a:rPr lang="es-ES" sz="1700" b="1" dirty="0">
                <a:solidFill>
                  <a:schemeClr val="tx1">
                    <a:lumMod val="75000"/>
                    <a:lumOff val="25000"/>
                  </a:schemeClr>
                </a:solidFill>
                <a:latin typeface="Arial Nova" panose="020B0504020202020204" pitchFamily="34" charset="0"/>
              </a:rPr>
              <a:t>Noviembre</a:t>
            </a:r>
          </a:p>
          <a:p>
            <a:pPr marL="285750" indent="-285750">
              <a:buFont typeface="Arial" panose="020B0604020202020204" pitchFamily="34" charset="0"/>
              <a:buChar char="•"/>
            </a:pPr>
            <a:r>
              <a:rPr lang="es-ES" sz="1700" dirty="0">
                <a:solidFill>
                  <a:schemeClr val="bg1"/>
                </a:solidFill>
                <a:highlight>
                  <a:srgbClr val="3B8583"/>
                </a:highlight>
                <a:latin typeface="Arial Nova" panose="020B0504020202020204" pitchFamily="34" charset="0"/>
              </a:rPr>
              <a:t>Reunión </a:t>
            </a:r>
            <a:r>
              <a:rPr lang="es-ES" sz="1700" dirty="0">
                <a:solidFill>
                  <a:schemeClr val="tx1">
                    <a:lumMod val="75000"/>
                    <a:lumOff val="25000"/>
                  </a:schemeClr>
                </a:solidFill>
                <a:latin typeface="Arial Nova" panose="020B0504020202020204" pitchFamily="34" charset="0"/>
              </a:rPr>
              <a:t>con Mtro. Roger González Lau, Presidente de la Comisión de Energía del CCE y Director General de CEMEX Energía. Monterrey, N.L. </a:t>
            </a:r>
          </a:p>
          <a:p>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700" dirty="0">
                <a:solidFill>
                  <a:schemeClr val="bg1"/>
                </a:solidFill>
                <a:highlight>
                  <a:srgbClr val="3B8583"/>
                </a:highlight>
                <a:latin typeface="Arial Nova" panose="020B0504020202020204" pitchFamily="34" charset="0"/>
              </a:rPr>
              <a:t>Panelista</a:t>
            </a:r>
            <a:r>
              <a:rPr lang="es-ES" sz="1700" dirty="0">
                <a:solidFill>
                  <a:schemeClr val="tx1">
                    <a:lumMod val="75000"/>
                    <a:lumOff val="25000"/>
                  </a:schemeClr>
                </a:solidFill>
                <a:latin typeface="Arial Nova" panose="020B0504020202020204" pitchFamily="34" charset="0"/>
              </a:rPr>
              <a:t> en el Tercer Encuentro Energético organizado por Clúster Energético de Nuevo León. “Gas, el futuro de México”.</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700" dirty="0">
                <a:solidFill>
                  <a:schemeClr val="bg1"/>
                </a:solidFill>
                <a:highlight>
                  <a:srgbClr val="3B8583"/>
                </a:highlight>
                <a:latin typeface="Arial Nova" panose="020B0504020202020204" pitchFamily="34" charset="0"/>
              </a:rPr>
              <a:t>Presentación de proyecto </a:t>
            </a:r>
            <a:r>
              <a:rPr lang="es-ES" sz="1700" dirty="0">
                <a:solidFill>
                  <a:schemeClr val="tx1">
                    <a:lumMod val="75000"/>
                    <a:lumOff val="25000"/>
                  </a:schemeClr>
                </a:solidFill>
                <a:latin typeface="Arial Nova" panose="020B0504020202020204" pitchFamily="34" charset="0"/>
              </a:rPr>
              <a:t>Nueva Carboeléctrica a empresarios y autoridades estatales. Nueva Rosita, Coahuila.</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700" dirty="0">
                <a:solidFill>
                  <a:schemeClr val="bg1"/>
                </a:solidFill>
                <a:highlight>
                  <a:srgbClr val="3B8583"/>
                </a:highlight>
                <a:latin typeface="Arial Nova" panose="020B0504020202020204" pitchFamily="34" charset="0"/>
              </a:rPr>
              <a:t>Conferencia</a:t>
            </a:r>
            <a:r>
              <a:rPr lang="es-ES" sz="1700" dirty="0">
                <a:solidFill>
                  <a:schemeClr val="tx1">
                    <a:lumMod val="75000"/>
                    <a:lumOff val="25000"/>
                  </a:schemeClr>
                </a:solidFill>
                <a:latin typeface="Arial Nova" panose="020B0504020202020204" pitchFamily="34" charset="0"/>
              </a:rPr>
              <a:t> sobre perspectivas del Sector Energético ante estudiantes de la carrera de Ingeniería Petrolera en el Tecnológico de la Región Carbonífera. </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1700" dirty="0">
                <a:solidFill>
                  <a:schemeClr val="bg1"/>
                </a:solidFill>
                <a:highlight>
                  <a:srgbClr val="3B8583"/>
                </a:highlight>
                <a:latin typeface="Arial Nova" panose="020B0504020202020204" pitchFamily="34" charset="0"/>
              </a:rPr>
              <a:t>Participación</a:t>
            </a:r>
            <a:r>
              <a:rPr lang="es-ES" sz="1700" dirty="0">
                <a:solidFill>
                  <a:schemeClr val="tx1">
                    <a:lumMod val="75000"/>
                    <a:lumOff val="25000"/>
                  </a:schemeClr>
                </a:solidFill>
                <a:latin typeface="Arial Nova" panose="020B0504020202020204" pitchFamily="34" charset="0"/>
              </a:rPr>
              <a:t> como panelistas “Mitos y realidades del fracking” en el Encuentro Internacional de Energía México 2019. Cd. De México.</a:t>
            </a:r>
          </a:p>
          <a:p>
            <a:endParaRPr lang="es-ES" b="1" dirty="0">
              <a:solidFill>
                <a:schemeClr val="tx1">
                  <a:lumMod val="75000"/>
                  <a:lumOff val="25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6B91F683-B272-4668-BF1E-75E95CD9C0CF}"/>
              </a:ext>
            </a:extLst>
          </p:cNvPr>
          <p:cNvPicPr>
            <a:picLocks noChangeAspect="1"/>
          </p:cNvPicPr>
          <p:nvPr/>
        </p:nvPicPr>
        <p:blipFill rotWithShape="1">
          <a:blip r:embed="rId3"/>
          <a:srcRect l="25119" t="19166" r="54285" b="63392"/>
          <a:stretch/>
        </p:blipFill>
        <p:spPr>
          <a:xfrm>
            <a:off x="6861038" y="1399185"/>
            <a:ext cx="3048390" cy="1451471"/>
          </a:xfrm>
          <a:prstGeom prst="rect">
            <a:avLst/>
          </a:prstGeom>
        </p:spPr>
      </p:pic>
      <p:grpSp>
        <p:nvGrpSpPr>
          <p:cNvPr id="14" name="Grupo 13">
            <a:extLst>
              <a:ext uri="{FF2B5EF4-FFF2-40B4-BE49-F238E27FC236}">
                <a16:creationId xmlns:a16="http://schemas.microsoft.com/office/drawing/2014/main" id="{9098DC0F-2ECA-41AF-8CBB-B2918E022E98}"/>
              </a:ext>
            </a:extLst>
          </p:cNvPr>
          <p:cNvGrpSpPr/>
          <p:nvPr/>
        </p:nvGrpSpPr>
        <p:grpSpPr>
          <a:xfrm>
            <a:off x="6861038" y="3092853"/>
            <a:ext cx="5148314" cy="3120870"/>
            <a:chOff x="6647582" y="2972911"/>
            <a:chExt cx="5099840" cy="3304237"/>
          </a:xfrm>
        </p:grpSpPr>
        <p:pic>
          <p:nvPicPr>
            <p:cNvPr id="6" name="Imagen 5" descr="Captura de pantalla de un celular&#10;&#10;Descripción generada automáticamente">
              <a:extLst>
                <a:ext uri="{FF2B5EF4-FFF2-40B4-BE49-F238E27FC236}">
                  <a16:creationId xmlns:a16="http://schemas.microsoft.com/office/drawing/2014/main" id="{52C08F35-7A49-40DE-947A-D9F7A512D6FC}"/>
                </a:ext>
              </a:extLst>
            </p:cNvPr>
            <p:cNvPicPr>
              <a:picLocks noChangeAspect="1"/>
            </p:cNvPicPr>
            <p:nvPr/>
          </p:nvPicPr>
          <p:blipFill rotWithShape="1">
            <a:blip r:embed="rId4">
              <a:extLst>
                <a:ext uri="{28A0092B-C50C-407E-A947-70E740481C1C}">
                  <a14:useLocalDpi xmlns:a14="http://schemas.microsoft.com/office/drawing/2010/main" val="0"/>
                </a:ext>
              </a:extLst>
            </a:blip>
            <a:srcRect l="3066" t="1653" r="1494" b="81986"/>
            <a:stretch/>
          </p:blipFill>
          <p:spPr>
            <a:xfrm>
              <a:off x="6778211" y="2972911"/>
              <a:ext cx="2191618" cy="363586"/>
            </a:xfrm>
            <a:prstGeom prst="rect">
              <a:avLst/>
            </a:prstGeom>
          </p:spPr>
        </p:pic>
        <p:pic>
          <p:nvPicPr>
            <p:cNvPr id="8" name="Imagen 7" descr="Un grupo de hombres con traje y corbata&#10;&#10;Descripción generada automáticamente">
              <a:extLst>
                <a:ext uri="{FF2B5EF4-FFF2-40B4-BE49-F238E27FC236}">
                  <a16:creationId xmlns:a16="http://schemas.microsoft.com/office/drawing/2014/main" id="{53731567-A3F5-46BB-940F-FC888E5E5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582" y="3410861"/>
              <a:ext cx="5099840" cy="2866287"/>
            </a:xfrm>
            <a:prstGeom prst="rect">
              <a:avLst/>
            </a:prstGeom>
          </p:spPr>
        </p:pic>
        <p:pic>
          <p:nvPicPr>
            <p:cNvPr id="13" name="Imagen 12" descr="Captura de pantalla de un celular&#10;&#10;Descripción generada automáticamente">
              <a:extLst>
                <a:ext uri="{FF2B5EF4-FFF2-40B4-BE49-F238E27FC236}">
                  <a16:creationId xmlns:a16="http://schemas.microsoft.com/office/drawing/2014/main" id="{36695C80-8CB1-4FA2-AD46-52FB111FF683}"/>
                </a:ext>
              </a:extLst>
            </p:cNvPr>
            <p:cNvPicPr>
              <a:picLocks noChangeAspect="1"/>
            </p:cNvPicPr>
            <p:nvPr/>
          </p:nvPicPr>
          <p:blipFill rotWithShape="1">
            <a:blip r:embed="rId4">
              <a:extLst>
                <a:ext uri="{28A0092B-C50C-407E-A947-70E740481C1C}">
                  <a14:useLocalDpi xmlns:a14="http://schemas.microsoft.com/office/drawing/2010/main" val="0"/>
                </a:ext>
              </a:extLst>
            </a:blip>
            <a:srcRect l="3049" t="86028" r="5255" b="730"/>
            <a:stretch/>
          </p:blipFill>
          <p:spPr>
            <a:xfrm>
              <a:off x="9197502" y="2980134"/>
              <a:ext cx="2549920" cy="356363"/>
            </a:xfrm>
            <a:prstGeom prst="rect">
              <a:avLst/>
            </a:prstGeom>
          </p:spPr>
        </p:pic>
      </p:grpSp>
      <p:pic>
        <p:nvPicPr>
          <p:cNvPr id="12" name="Imagen 11" descr="Un grupo de personas posando delante de una pantalla&#10;&#10;Descripción generada automáticamente">
            <a:extLst>
              <a:ext uri="{FF2B5EF4-FFF2-40B4-BE49-F238E27FC236}">
                <a16:creationId xmlns:a16="http://schemas.microsoft.com/office/drawing/2014/main" id="{5C301402-D377-4174-8557-DA76C89227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6232" y="1399185"/>
            <a:ext cx="1935295" cy="1451471"/>
          </a:xfrm>
          <a:prstGeom prst="rect">
            <a:avLst/>
          </a:prstGeom>
        </p:spPr>
      </p:pic>
      <p:sp>
        <p:nvSpPr>
          <p:cNvPr id="17" name="Rectángulo 16">
            <a:extLst>
              <a:ext uri="{FF2B5EF4-FFF2-40B4-BE49-F238E27FC236}">
                <a16:creationId xmlns:a16="http://schemas.microsoft.com/office/drawing/2014/main" id="{3218C600-5EB7-4C82-B231-E518D32E0AC5}"/>
              </a:ext>
            </a:extLst>
          </p:cNvPr>
          <p:cNvSpPr/>
          <p:nvPr/>
        </p:nvSpPr>
        <p:spPr>
          <a:xfrm>
            <a:off x="235304" y="562670"/>
            <a:ext cx="7064498"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Promoción del desarrollo de los recursos gasíferos</a:t>
            </a:r>
          </a:p>
        </p:txBody>
      </p:sp>
    </p:spTree>
    <p:extLst>
      <p:ext uri="{BB962C8B-B14F-4D97-AF65-F5344CB8AC3E}">
        <p14:creationId xmlns:p14="http://schemas.microsoft.com/office/powerpoint/2010/main" val="363023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E87E61-AA61-453E-9BD7-ABFFEA684844}"/>
              </a:ext>
            </a:extLst>
          </p:cNvPr>
          <p:cNvSpPr/>
          <p:nvPr/>
        </p:nvSpPr>
        <p:spPr>
          <a:xfrm>
            <a:off x="270473" y="1280406"/>
            <a:ext cx="677213" cy="5213159"/>
          </a:xfrm>
          <a:prstGeom prst="rect">
            <a:avLst/>
          </a:prstGeom>
          <a:solidFill>
            <a:srgbClr val="33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DDAFCE03-BCCF-4D60-8A4D-E5090AC57CF9}"/>
              </a:ext>
            </a:extLst>
          </p:cNvPr>
          <p:cNvSpPr/>
          <p:nvPr/>
        </p:nvSpPr>
        <p:spPr>
          <a:xfrm>
            <a:off x="270473" y="1024935"/>
            <a:ext cx="4476750" cy="1320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Marcador de contenido 2">
            <a:extLst>
              <a:ext uri="{FF2B5EF4-FFF2-40B4-BE49-F238E27FC236}">
                <a16:creationId xmlns:a16="http://schemas.microsoft.com/office/drawing/2014/main" id="{A6BEC67B-48D6-4A96-A8A6-38E413B469D1}"/>
              </a:ext>
            </a:extLst>
          </p:cNvPr>
          <p:cNvSpPr txBox="1">
            <a:spLocks/>
          </p:cNvSpPr>
          <p:nvPr/>
        </p:nvSpPr>
        <p:spPr>
          <a:xfrm>
            <a:off x="226605" y="271617"/>
            <a:ext cx="8970897" cy="885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solidFill>
                  <a:srgbClr val="326982"/>
                </a:solidFill>
                <a:latin typeface="Arial Nova" panose="020B0504020202020204" pitchFamily="34" charset="0"/>
              </a:rPr>
              <a:t>Informe de actividades y resultados, </a:t>
            </a:r>
            <a:r>
              <a:rPr lang="es-ES" sz="2400" dirty="0">
                <a:solidFill>
                  <a:schemeClr val="bg1"/>
                </a:solidFill>
                <a:highlight>
                  <a:srgbClr val="3B8583"/>
                </a:highlight>
                <a:latin typeface="Arial Nova" panose="020B0504020202020204" pitchFamily="34" charset="0"/>
              </a:rPr>
              <a:t>[junio – diciembre 2019]</a:t>
            </a:r>
          </a:p>
          <a:p>
            <a:pPr marL="0" indent="0">
              <a:buNone/>
            </a:pPr>
            <a:endParaRPr lang="es-ES" sz="2400" dirty="0">
              <a:solidFill>
                <a:srgbClr val="326982"/>
              </a:solidFill>
              <a:latin typeface="Arial Nova" panose="020B0504020202020204" pitchFamily="34" charset="0"/>
            </a:endParaRPr>
          </a:p>
        </p:txBody>
      </p:sp>
      <p:sp>
        <p:nvSpPr>
          <p:cNvPr id="11" name="CuadroTexto 10">
            <a:extLst>
              <a:ext uri="{FF2B5EF4-FFF2-40B4-BE49-F238E27FC236}">
                <a16:creationId xmlns:a16="http://schemas.microsoft.com/office/drawing/2014/main" id="{1276A4AC-6B64-4557-824D-91FE5CE6CE60}"/>
              </a:ext>
            </a:extLst>
          </p:cNvPr>
          <p:cNvSpPr txBox="1"/>
          <p:nvPr/>
        </p:nvSpPr>
        <p:spPr>
          <a:xfrm>
            <a:off x="947687" y="1229929"/>
            <a:ext cx="5148314" cy="6093976"/>
          </a:xfrm>
          <a:prstGeom prst="rect">
            <a:avLst/>
          </a:prstGeom>
          <a:noFill/>
        </p:spPr>
        <p:txBody>
          <a:bodyPr wrap="square" rtlCol="0">
            <a:spAutoFit/>
          </a:bodyPr>
          <a:lstStyle/>
          <a:p>
            <a:r>
              <a:rPr lang="es-ES" b="1" dirty="0">
                <a:solidFill>
                  <a:schemeClr val="tx1">
                    <a:lumMod val="75000"/>
                    <a:lumOff val="25000"/>
                  </a:schemeClr>
                </a:solidFill>
                <a:latin typeface="Arial Nova" panose="020B0504020202020204" pitchFamily="34" charset="0"/>
              </a:rPr>
              <a:t>Noviembre</a:t>
            </a: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Reunión </a:t>
            </a:r>
            <a:r>
              <a:rPr lang="es-ES" dirty="0">
                <a:solidFill>
                  <a:schemeClr val="tx1">
                    <a:lumMod val="75000"/>
                    <a:lumOff val="25000"/>
                  </a:schemeClr>
                </a:solidFill>
                <a:latin typeface="Arial Nova" panose="020B0504020202020204" pitchFamily="34" charset="0"/>
              </a:rPr>
              <a:t>con el </a:t>
            </a:r>
            <a:r>
              <a:rPr lang="es-ES" dirty="0" err="1">
                <a:solidFill>
                  <a:schemeClr val="tx1">
                    <a:lumMod val="75000"/>
                    <a:lumOff val="25000"/>
                  </a:schemeClr>
                </a:solidFill>
                <a:latin typeface="Arial Nova" panose="020B0504020202020204" pitchFamily="34" charset="0"/>
              </a:rPr>
              <a:t>Sbrio</a:t>
            </a:r>
            <a:r>
              <a:rPr lang="es-ES" dirty="0">
                <a:solidFill>
                  <a:schemeClr val="tx1">
                    <a:lumMod val="75000"/>
                    <a:lumOff val="25000"/>
                  </a:schemeClr>
                </a:solidFill>
                <a:latin typeface="Arial Nova" panose="020B0504020202020204" pitchFamily="34" charset="0"/>
              </a:rPr>
              <a:t>. Educación Media Superior, Dr. Juan Pablo Arrollo Ortiz. Presentación OTSE. Cd. De México.</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Presentación </a:t>
            </a:r>
            <a:r>
              <a:rPr lang="es-ES" dirty="0">
                <a:solidFill>
                  <a:schemeClr val="tx1">
                    <a:lumMod val="75000"/>
                    <a:lumOff val="25000"/>
                  </a:schemeClr>
                </a:solidFill>
                <a:latin typeface="Arial Nova" panose="020B0504020202020204" pitchFamily="34" charset="0"/>
              </a:rPr>
              <a:t>de estudio Línea Base de Género en el Sector Energético. Villahermosa, Tabasco. </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Coorganización de desayuno empresarial </a:t>
            </a:r>
            <a:r>
              <a:rPr lang="es-ES" dirty="0">
                <a:solidFill>
                  <a:schemeClr val="tx1">
                    <a:lumMod val="75000"/>
                    <a:lumOff val="25000"/>
                  </a:schemeClr>
                </a:solidFill>
                <a:latin typeface="Arial Nova" panose="020B0504020202020204" pitchFamily="34" charset="0"/>
              </a:rPr>
              <a:t>Oferta de Suministro de Energía Renovable. Acciona. Saltillo, Coahuila</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Participación</a:t>
            </a:r>
            <a:r>
              <a:rPr lang="es-ES" dirty="0">
                <a:solidFill>
                  <a:schemeClr val="tx1">
                    <a:lumMod val="75000"/>
                    <a:lumOff val="25000"/>
                  </a:schemeClr>
                </a:solidFill>
                <a:latin typeface="Arial Nova" panose="020B0504020202020204" pitchFamily="34" charset="0"/>
              </a:rPr>
              <a:t> como panelistas “Nuevas Tecnologías de Extracción” en el Foro Vamos Bien. AMEXHI. Senado. Cd. De México</a:t>
            </a:r>
          </a:p>
          <a:p>
            <a:pPr marL="285750" indent="-285750">
              <a:buFont typeface="Arial" panose="020B0604020202020204" pitchFamily="34" charset="0"/>
              <a:buChar char="•"/>
            </a:pPr>
            <a:endParaRPr lang="es-ES" sz="5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s-ES" sz="2000" dirty="0">
                <a:solidFill>
                  <a:schemeClr val="bg1"/>
                </a:solidFill>
                <a:highlight>
                  <a:srgbClr val="3B8583"/>
                </a:highlight>
                <a:latin typeface="Arial Nova" panose="020B0504020202020204" pitchFamily="34" charset="0"/>
              </a:rPr>
              <a:t>Participación</a:t>
            </a:r>
            <a:r>
              <a:rPr lang="es-ES" dirty="0">
                <a:solidFill>
                  <a:schemeClr val="tx1">
                    <a:lumMod val="75000"/>
                    <a:lumOff val="25000"/>
                  </a:schemeClr>
                </a:solidFill>
                <a:latin typeface="Arial Nova" panose="020B0504020202020204" pitchFamily="34" charset="0"/>
              </a:rPr>
              <a:t> en el Foro “Retos y oportunidades de la Proveeduría Nacional del Sector Energético” organizado por la Secretaria de Economía Federal. Tampico, </a:t>
            </a:r>
            <a:r>
              <a:rPr lang="es-ES" dirty="0" err="1">
                <a:solidFill>
                  <a:schemeClr val="tx1">
                    <a:lumMod val="75000"/>
                    <a:lumOff val="25000"/>
                  </a:schemeClr>
                </a:solidFill>
                <a:latin typeface="Arial Nova" panose="020B0504020202020204" pitchFamily="34" charset="0"/>
              </a:rPr>
              <a:t>Tamps</a:t>
            </a:r>
            <a:r>
              <a:rPr lang="es-ES" dirty="0">
                <a:solidFill>
                  <a:schemeClr val="tx1">
                    <a:lumMod val="75000"/>
                    <a:lumOff val="25000"/>
                  </a:schemeClr>
                </a:solidFill>
                <a:latin typeface="Arial Nova" panose="020B0504020202020204" pitchFamily="34" charset="0"/>
              </a:rPr>
              <a:t>.</a:t>
            </a:r>
          </a:p>
          <a:p>
            <a:endParaRPr lang="es-ES" b="1" dirty="0">
              <a:solidFill>
                <a:schemeClr val="tx1">
                  <a:lumMod val="75000"/>
                  <a:lumOff val="25000"/>
                </a:schemeClr>
              </a:solidFill>
              <a:latin typeface="Arial Nova" panose="020B0504020202020204" pitchFamily="34" charset="0"/>
            </a:endParaRPr>
          </a:p>
          <a:p>
            <a:endParaRPr lang="es-ES" b="1" dirty="0">
              <a:solidFill>
                <a:schemeClr val="tx1">
                  <a:lumMod val="75000"/>
                  <a:lumOff val="25000"/>
                </a:schemeClr>
              </a:solidFill>
              <a:latin typeface="Arial Nova" panose="020B0504020202020204" pitchFamily="34" charset="0"/>
            </a:endParaRPr>
          </a:p>
        </p:txBody>
      </p:sp>
      <p:pic>
        <p:nvPicPr>
          <p:cNvPr id="10" name="Imagen 9" descr="Imagen que contiene panel solar, tabla&#10;&#10;Descripción generada automáticamente">
            <a:extLst>
              <a:ext uri="{FF2B5EF4-FFF2-40B4-BE49-F238E27FC236}">
                <a16:creationId xmlns:a16="http://schemas.microsoft.com/office/drawing/2014/main" id="{EEDBF576-1E38-4AFF-AA58-CC91B924E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53" y="1068318"/>
            <a:ext cx="5200694" cy="2397195"/>
          </a:xfrm>
          <a:prstGeom prst="rect">
            <a:avLst/>
          </a:prstGeom>
        </p:spPr>
      </p:pic>
      <p:pic>
        <p:nvPicPr>
          <p:cNvPr id="17" name="Imagen 16" descr="Captura de pantalla de un celular&#10;&#10;Descripción generada automáticamente">
            <a:extLst>
              <a:ext uri="{FF2B5EF4-FFF2-40B4-BE49-F238E27FC236}">
                <a16:creationId xmlns:a16="http://schemas.microsoft.com/office/drawing/2014/main" id="{B9BDDAC6-4ECD-4805-813D-012C04E32B34}"/>
              </a:ext>
            </a:extLst>
          </p:cNvPr>
          <p:cNvPicPr>
            <a:picLocks noChangeAspect="1"/>
          </p:cNvPicPr>
          <p:nvPr/>
        </p:nvPicPr>
        <p:blipFill rotWithShape="1">
          <a:blip r:embed="rId4">
            <a:extLst>
              <a:ext uri="{28A0092B-C50C-407E-A947-70E740481C1C}">
                <a14:useLocalDpi xmlns:a14="http://schemas.microsoft.com/office/drawing/2010/main" val="0"/>
              </a:ext>
            </a:extLst>
          </a:blip>
          <a:srcRect l="8156" r="16394"/>
          <a:stretch/>
        </p:blipFill>
        <p:spPr>
          <a:xfrm>
            <a:off x="6502400" y="3886984"/>
            <a:ext cx="2496457" cy="1701015"/>
          </a:xfrm>
          <a:prstGeom prst="rect">
            <a:avLst/>
          </a:prstGeom>
        </p:spPr>
      </p:pic>
      <p:pic>
        <p:nvPicPr>
          <p:cNvPr id="7" name="Imagen 6" descr="Imagen que contiene señal&#10;&#10;Descripción generada automáticamente">
            <a:extLst>
              <a:ext uri="{FF2B5EF4-FFF2-40B4-BE49-F238E27FC236}">
                <a16:creationId xmlns:a16="http://schemas.microsoft.com/office/drawing/2014/main" id="{ABB93388-0039-4241-8A2A-75E647EA2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0754" y="3869500"/>
            <a:ext cx="2312393" cy="1701014"/>
          </a:xfrm>
          <a:prstGeom prst="rect">
            <a:avLst/>
          </a:prstGeom>
        </p:spPr>
      </p:pic>
      <p:sp>
        <p:nvSpPr>
          <p:cNvPr id="12" name="Rectángulo 11">
            <a:extLst>
              <a:ext uri="{FF2B5EF4-FFF2-40B4-BE49-F238E27FC236}">
                <a16:creationId xmlns:a16="http://schemas.microsoft.com/office/drawing/2014/main" id="{B40FC182-12CF-4F93-811E-D4B75599AE08}"/>
              </a:ext>
            </a:extLst>
          </p:cNvPr>
          <p:cNvSpPr/>
          <p:nvPr/>
        </p:nvSpPr>
        <p:spPr>
          <a:xfrm>
            <a:off x="235304" y="562670"/>
            <a:ext cx="8985088" cy="461665"/>
          </a:xfrm>
          <a:prstGeom prst="rect">
            <a:avLst/>
          </a:prstGeom>
        </p:spPr>
        <p:txBody>
          <a:bodyPr wrap="none">
            <a:spAutoFit/>
          </a:bodyPr>
          <a:lstStyle/>
          <a:p>
            <a:pPr lvl="0"/>
            <a:r>
              <a:rPr lang="es-ES" sz="2400" dirty="0">
                <a:solidFill>
                  <a:srgbClr val="326982"/>
                </a:solidFill>
                <a:latin typeface="Arial Nova" panose="020B0504020202020204" pitchFamily="34" charset="0"/>
              </a:rPr>
              <a:t>Promoción del desarrollo de los recursos gasíferos y energéticos</a:t>
            </a:r>
          </a:p>
        </p:txBody>
      </p:sp>
    </p:spTree>
    <p:extLst>
      <p:ext uri="{BB962C8B-B14F-4D97-AF65-F5344CB8AC3E}">
        <p14:creationId xmlns:p14="http://schemas.microsoft.com/office/powerpoint/2010/main" val="2734924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3117</TotalTime>
  <Words>1693</Words>
  <Application>Microsoft Office PowerPoint</Application>
  <PresentationFormat>Panorámica</PresentationFormat>
  <Paragraphs>229</Paragraphs>
  <Slides>22</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 Nova</vt:lpstr>
      <vt:lpstr>Avenir Next LT Pro Light</vt:lpstr>
      <vt:lpstr>Calibri</vt:lpstr>
      <vt:lpstr>Calibri Light</vt:lpstr>
      <vt:lpstr>Cavolini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Iliana Valdes</dc:creator>
  <cp:lastModifiedBy>Iliana Valdes</cp:lastModifiedBy>
  <cp:revision>90</cp:revision>
  <cp:lastPrinted>2019-12-02T05:04:55Z</cp:lastPrinted>
  <dcterms:created xsi:type="dcterms:W3CDTF">2019-11-28T16:53:00Z</dcterms:created>
  <dcterms:modified xsi:type="dcterms:W3CDTF">2019-12-10T19:55:51Z</dcterms:modified>
</cp:coreProperties>
</file>